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58" r:id="rId3"/>
    <p:sldId id="273" r:id="rId4"/>
    <p:sldId id="274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(MS)" panose="020B0604020202020204" charset="0"/>
      <p:regular r:id="rId18"/>
    </p:embeddedFont>
    <p:embeddedFont>
      <p:font typeface="Gotham" panose="020B0604020202020204" charset="0"/>
      <p:regular r:id="rId19"/>
      <p:bold r:id="rId20"/>
      <p:italic r:id="rId21"/>
      <p:boldItalic r:id="rId22"/>
    </p:embeddedFont>
    <p:embeddedFont>
      <p:font typeface="Gotham Black" charset="0"/>
      <p:regular r:id="rId23"/>
    </p:embeddedFont>
    <p:embeddedFont>
      <p:font typeface="Gotham Bold" panose="020B0604020202020204" charset="0"/>
      <p:regular r:id="rId24"/>
    </p:embeddedFont>
    <p:embeddedFont>
      <p:font typeface="Gotham Heavy Italics" panose="020B0604020202020204" charset="0"/>
      <p:regular r:id="rId25"/>
    </p:embeddedFont>
    <p:embeddedFont>
      <p:font typeface="Gotham Light" charset="0"/>
      <p:regular r:id="rId26"/>
      <p:italic r:id="rId27"/>
    </p:embeddedFont>
    <p:embeddedFont>
      <p:font typeface="Nourd Bold" panose="020B0604020202020204" charset="0"/>
      <p:regular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Open Sans Bold" panose="020B0604020202020204" charset="0"/>
      <p:regular r:id="rId33"/>
      <p:bold r:id="rId34"/>
    </p:embeddedFont>
    <p:embeddedFont>
      <p:font typeface="Rosario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douré ROCH" userId="65b7984d-57b7-491b-95a0-8225bc581d7f" providerId="ADAL" clId="{80437B72-B001-4503-9872-00E2805D4F79}"/>
    <pc:docChg chg="modSld">
      <pc:chgData name="Annadouré ROCH" userId="65b7984d-57b7-491b-95a0-8225bc581d7f" providerId="ADAL" clId="{80437B72-B001-4503-9872-00E2805D4F79}" dt="2026-01-19T15:14:00.085" v="30" actId="20577"/>
      <pc:docMkLst>
        <pc:docMk/>
      </pc:docMkLst>
      <pc:sldChg chg="modSp mod">
        <pc:chgData name="Annadouré ROCH" userId="65b7984d-57b7-491b-95a0-8225bc581d7f" providerId="ADAL" clId="{80437B72-B001-4503-9872-00E2805D4F79}" dt="2026-01-19T15:14:00.085" v="30" actId="20577"/>
        <pc:sldMkLst>
          <pc:docMk/>
          <pc:sldMk cId="0" sldId="274"/>
        </pc:sldMkLst>
        <pc:spChg chg="mod">
          <ac:chgData name="Annadouré ROCH" userId="65b7984d-57b7-491b-95a0-8225bc581d7f" providerId="ADAL" clId="{80437B72-B001-4503-9872-00E2805D4F79}" dt="2026-01-19T15:14:00.085" v="30" actId="20577"/>
          <ac:spMkLst>
            <pc:docMk/>
            <pc:sldMk cId="0" sldId="274"/>
            <ac:spMk id="9" creationId="{00000000-0000-0000-0000-000000000000}"/>
          </ac:spMkLst>
        </pc:spChg>
      </pc:sldChg>
    </pc:docChg>
  </pc:docChgLst>
  <pc:docChgLst>
    <pc:chgData name="Annadouré ROCH" userId="65b7984d-57b7-491b-95a0-8225bc581d7f" providerId="ADAL" clId="{4B2BAE78-4DEB-458E-A284-BAEA80156302}"/>
    <pc:docChg chg="custSel modSld">
      <pc:chgData name="Annadouré ROCH" userId="65b7984d-57b7-491b-95a0-8225bc581d7f" providerId="ADAL" clId="{4B2BAE78-4DEB-458E-A284-BAEA80156302}" dt="2026-01-19T17:44:38.877" v="7" actId="20577"/>
      <pc:docMkLst>
        <pc:docMk/>
      </pc:docMkLst>
      <pc:sldChg chg="delSp modSp mod">
        <pc:chgData name="Annadouré ROCH" userId="65b7984d-57b7-491b-95a0-8225bc581d7f" providerId="ADAL" clId="{4B2BAE78-4DEB-458E-A284-BAEA80156302}" dt="2026-01-19T17:42:03.506" v="6" actId="478"/>
        <pc:sldMkLst>
          <pc:docMk/>
          <pc:sldMk cId="0" sldId="264"/>
        </pc:sldMkLst>
        <pc:spChg chg="del mod">
          <ac:chgData name="Annadouré ROCH" userId="65b7984d-57b7-491b-95a0-8225bc581d7f" providerId="ADAL" clId="{4B2BAE78-4DEB-458E-A284-BAEA80156302}" dt="2026-01-19T17:42:03.506" v="6" actId="478"/>
          <ac:spMkLst>
            <pc:docMk/>
            <pc:sldMk cId="0" sldId="264"/>
            <ac:spMk id="12" creationId="{00000000-0000-0000-0000-000000000000}"/>
          </ac:spMkLst>
        </pc:spChg>
      </pc:sldChg>
      <pc:sldChg chg="modSp mod">
        <pc:chgData name="Annadouré ROCH" userId="65b7984d-57b7-491b-95a0-8225bc581d7f" providerId="ADAL" clId="{4B2BAE78-4DEB-458E-A284-BAEA80156302}" dt="2026-01-19T17:44:38.877" v="7" actId="20577"/>
        <pc:sldMkLst>
          <pc:docMk/>
          <pc:sldMk cId="0" sldId="267"/>
        </pc:sldMkLst>
        <pc:spChg chg="mod">
          <ac:chgData name="Annadouré ROCH" userId="65b7984d-57b7-491b-95a0-8225bc581d7f" providerId="ADAL" clId="{4B2BAE78-4DEB-458E-A284-BAEA80156302}" dt="2026-01-19T17:44:38.877" v="7" actId="20577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Annadouré ROCH" userId="65b7984d-57b7-491b-95a0-8225bc581d7f" providerId="ADAL" clId="{4B2BAE78-4DEB-458E-A284-BAEA80156302}" dt="2026-01-19T17:39:20.102" v="4" actId="20577"/>
        <pc:sldMkLst>
          <pc:docMk/>
          <pc:sldMk cId="0" sldId="274"/>
        </pc:sldMkLst>
        <pc:spChg chg="mod">
          <ac:chgData name="Annadouré ROCH" userId="65b7984d-57b7-491b-95a0-8225bc581d7f" providerId="ADAL" clId="{4B2BAE78-4DEB-458E-A284-BAEA80156302}" dt="2026-01-19T17:39:20.102" v="4" actId="20577"/>
          <ac:spMkLst>
            <pc:docMk/>
            <pc:sldMk cId="0" sldId="274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_blanc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8C2CBDC2-C5E4-4784-8DA3-77A3BDBB48E3}"/>
              </a:ext>
            </a:extLst>
          </p:cNvPr>
          <p:cNvSpPr/>
          <p:nvPr userDrawn="1"/>
        </p:nvSpPr>
        <p:spPr>
          <a:xfrm>
            <a:off x="11506200" y="0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1039819" h="11245031">
                <a:moveTo>
                  <a:pt x="0" y="0"/>
                </a:moveTo>
                <a:lnTo>
                  <a:pt x="11039819" y="0"/>
                </a:lnTo>
                <a:lnTo>
                  <a:pt x="11039819" y="11245031"/>
                </a:lnTo>
                <a:lnTo>
                  <a:pt x="0" y="1124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94" r="-2639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0" y="0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0" t="-6931" r="-9019" b="-56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2" b="-8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0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CY_blanc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A93FA38-47ED-4DB8-A46C-629F212DB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-3981"/>
            <a:ext cx="7715250" cy="10287000"/>
          </a:xfrm>
          <a:prstGeom prst="rect">
            <a:avLst/>
          </a:prstGeom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0" y="-3981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0" t="-9895" r="-9019" b="-2704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2" b="-8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25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E194A470-6D57-40A2-B42D-1EAD62777F4C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8134E5-08E7-416B-A350-7B25F1872082}"/>
              </a:ext>
            </a:extLst>
          </p:cNvPr>
          <p:cNvSpPr/>
          <p:nvPr userDrawn="1"/>
        </p:nvSpPr>
        <p:spPr>
          <a:xfrm>
            <a:off x="1143000" y="723900"/>
            <a:ext cx="2844728" cy="1309861"/>
          </a:xfrm>
          <a:custGeom>
            <a:avLst/>
            <a:gdLst/>
            <a:ahLst/>
            <a:cxnLst/>
            <a:rect l="l" t="t" r="r" b="b"/>
            <a:pathLst>
              <a:path w="2844728" h="1309861">
                <a:moveTo>
                  <a:pt x="0" y="0"/>
                </a:moveTo>
                <a:lnTo>
                  <a:pt x="2844728" y="0"/>
                </a:lnTo>
                <a:lnTo>
                  <a:pt x="2844728" y="1309860"/>
                </a:lnTo>
                <a:lnTo>
                  <a:pt x="0" y="1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12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 n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10EEA6C-4927-4C3C-973B-1BD710EF3C6D}"/>
              </a:ext>
            </a:extLst>
          </p:cNvPr>
          <p:cNvSpPr/>
          <p:nvPr userDrawn="1"/>
        </p:nvSpPr>
        <p:spPr>
          <a:xfrm>
            <a:off x="0" y="-3551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DB44EDD-0737-487C-9357-8CE2806A1915}"/>
              </a:ext>
            </a:extLst>
          </p:cNvPr>
          <p:cNvSpPr/>
          <p:nvPr userDrawn="1"/>
        </p:nvSpPr>
        <p:spPr>
          <a:xfrm>
            <a:off x="15066128" y="8656345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" b="-86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421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CY nb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10EEA6C-4927-4C3C-973B-1BD710EF3C6D}"/>
              </a:ext>
            </a:extLst>
          </p:cNvPr>
          <p:cNvSpPr/>
          <p:nvPr userDrawn="1"/>
        </p:nvSpPr>
        <p:spPr>
          <a:xfrm>
            <a:off x="0" y="-3551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157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E1C3CF9-CE2B-43F8-A8CC-D4DA231C9DBD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05CAB74-167E-45C5-B59E-7F1F2A0C50A8}"/>
              </a:ext>
            </a:extLst>
          </p:cNvPr>
          <p:cNvSpPr/>
          <p:nvPr userDrawn="1"/>
        </p:nvSpPr>
        <p:spPr>
          <a:xfrm>
            <a:off x="15066128" y="8656345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" b="-86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402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CY couleur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E1C3CF9-CE2B-43F8-A8CC-D4DA231C9DBD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884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_CY_nb_fond_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6D98374-F12F-4061-879F-ACDCF1F86EB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EDB4031-7608-4808-929D-91E8EB866CCE}"/>
              </a:ext>
            </a:extLst>
          </p:cNvPr>
          <p:cNvSpPr/>
          <p:nvPr userDrawn="1"/>
        </p:nvSpPr>
        <p:spPr>
          <a:xfrm>
            <a:off x="15103325" y="8648700"/>
            <a:ext cx="2155975" cy="996343"/>
          </a:xfrm>
          <a:custGeom>
            <a:avLst/>
            <a:gdLst/>
            <a:ahLst/>
            <a:cxnLst/>
            <a:rect l="l" t="t" r="r" b="b"/>
            <a:pathLst>
              <a:path w="2155975" h="996343">
                <a:moveTo>
                  <a:pt x="0" y="0"/>
                </a:moveTo>
                <a:lnTo>
                  <a:pt x="2155975" y="0"/>
                </a:lnTo>
                <a:lnTo>
                  <a:pt x="2155975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" r="-18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978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_CY_nb_fond_rose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6D98374-F12F-4061-879F-ACDCF1F86EB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90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_blanc_rose">
    <p:bg>
      <p:bgPr>
        <a:solidFill>
          <a:srgbClr val="FB5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0" y="0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80" t="-6931" r="-9019" b="-56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2" b="-86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48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E194A470-6D57-40A2-B42D-1EAD62777F4C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8134E5-08E7-416B-A350-7B25F1872082}"/>
              </a:ext>
            </a:extLst>
          </p:cNvPr>
          <p:cNvSpPr/>
          <p:nvPr userDrawn="1"/>
        </p:nvSpPr>
        <p:spPr>
          <a:xfrm>
            <a:off x="1143000" y="723900"/>
            <a:ext cx="2844728" cy="1309861"/>
          </a:xfrm>
          <a:custGeom>
            <a:avLst/>
            <a:gdLst/>
            <a:ahLst/>
            <a:cxnLst/>
            <a:rect l="l" t="t" r="r" b="b"/>
            <a:pathLst>
              <a:path w="2844728" h="1309861">
                <a:moveTo>
                  <a:pt x="0" y="0"/>
                </a:moveTo>
                <a:lnTo>
                  <a:pt x="2844728" y="0"/>
                </a:lnTo>
                <a:lnTo>
                  <a:pt x="2844728" y="1309860"/>
                </a:lnTo>
                <a:lnTo>
                  <a:pt x="0" y="1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4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CY_blanc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8C2CBDC2-C5E4-4784-8DA3-77A3BDBB48E3}"/>
              </a:ext>
            </a:extLst>
          </p:cNvPr>
          <p:cNvSpPr/>
          <p:nvPr userDrawn="1"/>
        </p:nvSpPr>
        <p:spPr>
          <a:xfrm>
            <a:off x="11506200" y="0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1039819" h="11245031">
                <a:moveTo>
                  <a:pt x="0" y="0"/>
                </a:moveTo>
                <a:lnTo>
                  <a:pt x="11039819" y="0"/>
                </a:lnTo>
                <a:lnTo>
                  <a:pt x="11039819" y="11245031"/>
                </a:lnTo>
                <a:lnTo>
                  <a:pt x="0" y="1124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94" r="-2639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0" y="0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0" t="-6931" r="-9019" b="-56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2" b="-86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33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CY_blanc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DFD43E-7CFE-4FBE-8A24-A49179065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11" t="-2593" r="26111" b="2593"/>
          <a:stretch/>
        </p:blipFill>
        <p:spPr>
          <a:xfrm>
            <a:off x="4572000" y="-285750"/>
            <a:ext cx="14097000" cy="10572750"/>
          </a:xfrm>
          <a:prstGeom prst="rect">
            <a:avLst/>
          </a:prstGeom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-716280" y="0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0" t="-9895" r="-9019" b="-2704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2" b="-862"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96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Y n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10EEA6C-4927-4C3C-973B-1BD710EF3C6D}"/>
              </a:ext>
            </a:extLst>
          </p:cNvPr>
          <p:cNvSpPr/>
          <p:nvPr userDrawn="1"/>
        </p:nvSpPr>
        <p:spPr>
          <a:xfrm>
            <a:off x="0" y="-3551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DB44EDD-0737-487C-9357-8CE2806A1915}"/>
              </a:ext>
            </a:extLst>
          </p:cNvPr>
          <p:cNvSpPr/>
          <p:nvPr userDrawn="1"/>
        </p:nvSpPr>
        <p:spPr>
          <a:xfrm>
            <a:off x="15066128" y="8656345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" b="-8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8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 nb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10EEA6C-4927-4C3C-973B-1BD710EF3C6D}"/>
              </a:ext>
            </a:extLst>
          </p:cNvPr>
          <p:cNvSpPr/>
          <p:nvPr userDrawn="1"/>
        </p:nvSpPr>
        <p:spPr>
          <a:xfrm>
            <a:off x="0" y="-3551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6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Y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E1C3CF9-CE2B-43F8-A8CC-D4DA231C9DBD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05CAB74-167E-45C5-B59E-7F1F2A0C50A8}"/>
              </a:ext>
            </a:extLst>
          </p:cNvPr>
          <p:cNvSpPr/>
          <p:nvPr userDrawn="1"/>
        </p:nvSpPr>
        <p:spPr>
          <a:xfrm>
            <a:off x="15066128" y="8656345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" b="-8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41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Y couleur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E1C3CF9-CE2B-43F8-A8CC-D4DA231C9DBD}"/>
              </a:ext>
            </a:extLst>
          </p:cNvPr>
          <p:cNvSpPr/>
          <p:nvPr userDrawn="1"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Y_nb_fond_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6D98374-F12F-4061-879F-ACDCF1F86EB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EDB4031-7608-4808-929D-91E8EB866CCE}"/>
              </a:ext>
            </a:extLst>
          </p:cNvPr>
          <p:cNvSpPr/>
          <p:nvPr userDrawn="1"/>
        </p:nvSpPr>
        <p:spPr>
          <a:xfrm>
            <a:off x="15103325" y="8648700"/>
            <a:ext cx="2155975" cy="996343"/>
          </a:xfrm>
          <a:custGeom>
            <a:avLst/>
            <a:gdLst/>
            <a:ahLst/>
            <a:cxnLst/>
            <a:rect l="l" t="t" r="r" b="b"/>
            <a:pathLst>
              <a:path w="2155975" h="996343">
                <a:moveTo>
                  <a:pt x="0" y="0"/>
                </a:moveTo>
                <a:lnTo>
                  <a:pt x="2155975" y="0"/>
                </a:lnTo>
                <a:lnTo>
                  <a:pt x="2155975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" r="-18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94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_CY_nb_fond_rose_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6D98374-F12F-4061-879F-ACDCF1F86EB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89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Y_blanc_rose">
    <p:bg>
      <p:bgPr>
        <a:solidFill>
          <a:srgbClr val="FB5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60FF069B-E5CF-40B2-B7FC-584AE0DC002F}"/>
              </a:ext>
            </a:extLst>
          </p:cNvPr>
          <p:cNvSpPr/>
          <p:nvPr userDrawn="1"/>
        </p:nvSpPr>
        <p:spPr>
          <a:xfrm>
            <a:off x="0" y="0"/>
            <a:ext cx="16535400" cy="10287000"/>
          </a:xfrm>
          <a:custGeom>
            <a:avLst/>
            <a:gdLst/>
            <a:ahLst/>
            <a:cxnLst/>
            <a:rect l="l" t="t" r="r" b="b"/>
            <a:pathLst>
              <a:path w="16390730" h="12336815">
                <a:moveTo>
                  <a:pt x="0" y="0"/>
                </a:moveTo>
                <a:lnTo>
                  <a:pt x="16390730" y="0"/>
                </a:lnTo>
                <a:lnTo>
                  <a:pt x="16390730" y="12336815"/>
                </a:lnTo>
                <a:lnTo>
                  <a:pt x="0" y="12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80" t="-6931" r="-9019" b="-56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D507DD-7C8E-4884-BF87-60B6BF4949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71500"/>
            <a:ext cx="1701168" cy="1488522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54C57396-DAF4-4B06-A320-D05B718957F8}"/>
              </a:ext>
            </a:extLst>
          </p:cNvPr>
          <p:cNvSpPr/>
          <p:nvPr userDrawn="1"/>
        </p:nvSpPr>
        <p:spPr>
          <a:xfrm>
            <a:off x="714197" y="8648700"/>
            <a:ext cx="2193172" cy="996343"/>
          </a:xfrm>
          <a:custGeom>
            <a:avLst/>
            <a:gdLst/>
            <a:ahLst/>
            <a:cxnLst/>
            <a:rect l="l" t="t" r="r" b="b"/>
            <a:pathLst>
              <a:path w="2193172" h="996343">
                <a:moveTo>
                  <a:pt x="0" y="0"/>
                </a:moveTo>
                <a:lnTo>
                  <a:pt x="2193172" y="0"/>
                </a:lnTo>
                <a:lnTo>
                  <a:pt x="2193172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2" b="-8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16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iut.cyu.f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4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48400" y="2724827"/>
            <a:ext cx="5675858" cy="188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7559"/>
              </a:lnSpc>
              <a:defRPr sz="5399" b="1">
                <a:solidFill>
                  <a:srgbClr val="FFFFFF"/>
                </a:solidFill>
                <a:latin typeface="Gotham Bold"/>
                <a:ea typeface="Gotham Bold"/>
                <a:cs typeface="Gotham Bold"/>
              </a:defRPr>
            </a:lvl1pPr>
          </a:lstStyle>
          <a:p>
            <a:endParaRPr dirty="0"/>
          </a:p>
          <a:p>
            <a:r>
              <a:rPr lang="en-US" dirty="0">
                <a:sym typeface="Gotham Bold"/>
              </a:rPr>
              <a:t>Le département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42492" y="9613707"/>
            <a:ext cx="74030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IUT de </a:t>
            </a:r>
            <a:r>
              <a:rPr lang="en-US" sz="2400" dirty="0" err="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Cergy</a:t>
            </a:r>
            <a:r>
              <a:rPr lang="en-US" sz="2400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Pontoise</a:t>
            </a:r>
            <a:r>
              <a:rPr lang="en-US" sz="2400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/ Site de Sarcelles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5900" y="4641754"/>
            <a:ext cx="153162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9600" b="1" dirty="0">
                <a:solidFill>
                  <a:srgbClr val="AD3563"/>
                </a:solidFill>
                <a:latin typeface="Gotham Bold" panose="020B0604020202020204" charset="0"/>
                <a:cs typeface="Gotham Bold" panose="020B0604020202020204" charset="0"/>
                <a:sym typeface="Gotham Bold Italics"/>
              </a:rPr>
              <a:t>Métiers du multimédia et de l'internet​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0737" y="8818620"/>
            <a:ext cx="1726394" cy="797820"/>
          </a:xfrm>
          <a:custGeom>
            <a:avLst/>
            <a:gdLst/>
            <a:ahLst/>
            <a:cxnLst/>
            <a:rect l="l" t="t" r="r" b="b"/>
            <a:pathLst>
              <a:path w="1726394" h="797820">
                <a:moveTo>
                  <a:pt x="0" y="0"/>
                </a:moveTo>
                <a:lnTo>
                  <a:pt x="1726393" y="0"/>
                </a:lnTo>
                <a:lnTo>
                  <a:pt x="1726393" y="797820"/>
                </a:lnTo>
                <a:lnTo>
                  <a:pt x="0" y="79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" r="-3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223137" y="8971020"/>
            <a:ext cx="1726394" cy="797820"/>
          </a:xfrm>
          <a:custGeom>
            <a:avLst/>
            <a:gdLst/>
            <a:ahLst/>
            <a:cxnLst/>
            <a:rect l="l" t="t" r="r" b="b"/>
            <a:pathLst>
              <a:path w="1726394" h="797820">
                <a:moveTo>
                  <a:pt x="0" y="0"/>
                </a:moveTo>
                <a:lnTo>
                  <a:pt x="1726393" y="0"/>
                </a:lnTo>
                <a:lnTo>
                  <a:pt x="1726393" y="797820"/>
                </a:lnTo>
                <a:lnTo>
                  <a:pt x="0" y="79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3604189" y="3900762"/>
            <a:ext cx="3655111" cy="2485475"/>
          </a:xfrm>
          <a:custGeom>
            <a:avLst/>
            <a:gdLst/>
            <a:ahLst/>
            <a:cxnLst/>
            <a:rect l="l" t="t" r="r" b="b"/>
            <a:pathLst>
              <a:path w="3655111" h="2485475">
                <a:moveTo>
                  <a:pt x="0" y="0"/>
                </a:moveTo>
                <a:lnTo>
                  <a:pt x="3655111" y="0"/>
                </a:lnTo>
                <a:lnTo>
                  <a:pt x="3655111" y="2485476"/>
                </a:lnTo>
                <a:lnTo>
                  <a:pt x="0" y="2485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29887" y="5644331"/>
            <a:ext cx="3861854" cy="2548994"/>
          </a:xfrm>
          <a:custGeom>
            <a:avLst/>
            <a:gdLst/>
            <a:ahLst/>
            <a:cxnLst/>
            <a:rect l="l" t="t" r="r" b="b"/>
            <a:pathLst>
              <a:path w="3861854" h="2548994">
                <a:moveTo>
                  <a:pt x="0" y="0"/>
                </a:moveTo>
                <a:lnTo>
                  <a:pt x="3861854" y="0"/>
                </a:lnTo>
                <a:lnTo>
                  <a:pt x="3861854" y="2548994"/>
                </a:lnTo>
                <a:lnTo>
                  <a:pt x="0" y="2548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0" b="-28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418553" y="6691069"/>
            <a:ext cx="2925371" cy="2925371"/>
          </a:xfrm>
          <a:custGeom>
            <a:avLst/>
            <a:gdLst/>
            <a:ahLst/>
            <a:cxnLst/>
            <a:rect l="l" t="t" r="r" b="b"/>
            <a:pathLst>
              <a:path w="2925371" h="2925371">
                <a:moveTo>
                  <a:pt x="0" y="0"/>
                </a:moveTo>
                <a:lnTo>
                  <a:pt x="2925372" y="0"/>
                </a:lnTo>
                <a:lnTo>
                  <a:pt x="2925372" y="2925371"/>
                </a:lnTo>
                <a:lnTo>
                  <a:pt x="0" y="292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7620000" y="923925"/>
            <a:ext cx="3111177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Matériels</a:t>
            </a:r>
            <a:endParaRPr lang="en-US" sz="5199" b="1" dirty="0">
              <a:solidFill>
                <a:srgbClr val="FB5492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71797" y="2519303"/>
            <a:ext cx="11253420" cy="352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4"/>
              </a:lnSpc>
            </a:pPr>
            <a:r>
              <a:rPr lang="en-US" sz="2888" u="sng">
                <a:solidFill>
                  <a:srgbClr val="F3498A"/>
                </a:solidFill>
                <a:latin typeface="Gotham"/>
                <a:ea typeface="Gotham"/>
                <a:cs typeface="Gotham"/>
                <a:sym typeface="Gotham"/>
              </a:rPr>
              <a:t>Si vous souhaitez acheter un ordinateur pour la formation, il doit avoir les caractéristiques suivantes :</a:t>
            </a:r>
          </a:p>
          <a:p>
            <a:pPr algn="l">
              <a:lnSpc>
                <a:spcPts val="4044"/>
              </a:lnSpc>
            </a:pPr>
            <a:endParaRPr lang="en-US" sz="2888" u="sng">
              <a:solidFill>
                <a:srgbClr val="F3498A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623655" lvl="1" indent="-311827" algn="l">
              <a:lnSpc>
                <a:spcPts val="4044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16 Go de RAM minimum</a:t>
            </a:r>
          </a:p>
          <a:p>
            <a:pPr marL="623655" lvl="1" indent="-311827" algn="l">
              <a:lnSpc>
                <a:spcPts val="4044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Une carte graphique dédiée</a:t>
            </a:r>
          </a:p>
          <a:p>
            <a:pPr marL="623655" lvl="1" indent="-311827" algn="l">
              <a:lnSpc>
                <a:spcPts val="4044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Un processeur i5 (ou plus) ou équivalent</a:t>
            </a:r>
          </a:p>
          <a:p>
            <a:pPr marL="623655" lvl="1" indent="-311827" algn="l">
              <a:lnSpc>
                <a:spcPts val="4044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512 Go d'espace disque (SSD/M2 de préférence)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3584650" y="7386770"/>
            <a:ext cx="1943331" cy="1175212"/>
          </a:xfrm>
          <a:custGeom>
            <a:avLst/>
            <a:gdLst/>
            <a:ahLst/>
            <a:cxnLst/>
            <a:rect l="l" t="t" r="r" b="b"/>
            <a:pathLst>
              <a:path w="1943331" h="1175212">
                <a:moveTo>
                  <a:pt x="0" y="0"/>
                </a:moveTo>
                <a:lnTo>
                  <a:pt x="1943331" y="0"/>
                </a:lnTo>
                <a:lnTo>
                  <a:pt x="1943331" y="1175212"/>
                </a:lnTo>
                <a:lnTo>
                  <a:pt x="0" y="1175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041" t="-21835" r="-47866" b="-2319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286911" y="3359573"/>
            <a:ext cx="5102896" cy="3827172"/>
          </a:xfrm>
          <a:custGeom>
            <a:avLst/>
            <a:gdLst/>
            <a:ahLst/>
            <a:cxnLst/>
            <a:rect l="l" t="t" r="r" b="b"/>
            <a:pathLst>
              <a:path w="5102896" h="3827172">
                <a:moveTo>
                  <a:pt x="0" y="0"/>
                </a:moveTo>
                <a:lnTo>
                  <a:pt x="5102895" y="0"/>
                </a:lnTo>
                <a:lnTo>
                  <a:pt x="5102895" y="3827172"/>
                </a:lnTo>
                <a:lnTo>
                  <a:pt x="0" y="3827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F3498A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513316" y="597218"/>
            <a:ext cx="11324441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Station Numixs &amp; FacLab® de Sarcelles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34737" y="3073577"/>
            <a:ext cx="10739201" cy="1911089"/>
            <a:chOff x="0" y="0"/>
            <a:chExt cx="14318934" cy="2548119"/>
          </a:xfrm>
        </p:grpSpPr>
        <p:sp>
          <p:nvSpPr>
            <p:cNvPr id="7" name="TextBox 7"/>
            <p:cNvSpPr txBox="1"/>
            <p:nvPr/>
          </p:nvSpPr>
          <p:spPr>
            <a:xfrm>
              <a:off x="7721" y="-47625"/>
              <a:ext cx="4478506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Capacité &amp; Espaces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99939"/>
              <a:ext cx="14318934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Un espace de 2 500 m² dédié à :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L'innovation &amp; l'entrepreneuriat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Le coworking &amp; la formation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Un FacLab® : fabrique numérique ouverte à tous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34737" y="2197418"/>
            <a:ext cx="11842499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Localisation :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Situé au 34 Boulevard Henri Bergson, Sarcelles (95200), au sein de l'IUT de CY Cergy Paris Université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34737" y="5049437"/>
            <a:ext cx="7240799" cy="1172210"/>
            <a:chOff x="0" y="0"/>
            <a:chExt cx="9654399" cy="156294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4982014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Pour qui 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05366"/>
              <a:ext cx="9654399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Étudiants, bricoleurs, associations, entrepreneurs…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Accessible à tous, sans limite d’âge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03325" y="8656345"/>
            <a:ext cx="2155975" cy="996343"/>
          </a:xfrm>
          <a:custGeom>
            <a:avLst/>
            <a:gdLst/>
            <a:ahLst/>
            <a:cxnLst/>
            <a:rect l="l" t="t" r="r" b="b"/>
            <a:pathLst>
              <a:path w="2155975" h="996343">
                <a:moveTo>
                  <a:pt x="0" y="0"/>
                </a:moveTo>
                <a:lnTo>
                  <a:pt x="2155975" y="0"/>
                </a:lnTo>
                <a:lnTo>
                  <a:pt x="2155975" y="996343"/>
                </a:lnTo>
                <a:lnTo>
                  <a:pt x="0" y="99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14"/>
          <p:cNvGrpSpPr/>
          <p:nvPr/>
        </p:nvGrpSpPr>
        <p:grpSpPr>
          <a:xfrm>
            <a:off x="3934737" y="6482110"/>
            <a:ext cx="7730206" cy="1409270"/>
            <a:chOff x="0" y="0"/>
            <a:chExt cx="10306942" cy="187902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145209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 dirty="0" err="1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FacLab</a:t>
              </a:r>
              <a:r>
                <a:rPr lang="en-US" sz="2000" b="1" dirty="0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® – Ce </a:t>
              </a:r>
              <a:r>
                <a:rPr lang="en-US" sz="2000" b="1" dirty="0" err="1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qu’on</a:t>
              </a:r>
              <a:r>
                <a:rPr lang="en-US" sz="2000" b="1" dirty="0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y </a:t>
              </a:r>
              <a:r>
                <a:rPr lang="en-US" sz="2000" b="1" dirty="0" err="1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trouve</a:t>
              </a:r>
              <a:r>
                <a:rPr lang="en-US" sz="2000" b="1" dirty="0">
                  <a:solidFill>
                    <a:srgbClr val="FB5492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6146"/>
              <a:ext cx="10306942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Imprimantes 3D, découpe laser, fraiseuse CNC...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Ateliers créatifs &amp; pédagogiques (WebLab, MobiLab...)</a:t>
              </a:r>
            </a:p>
            <a:p>
              <a:pPr marL="453388" lvl="1" indent="-226694" algn="l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Accompagnement par des fabmanagers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40934" y="8066119"/>
            <a:ext cx="10210566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3498A"/>
                </a:solidFill>
                <a:latin typeface="Gotham Bold"/>
                <a:ea typeface="Gotham Bold"/>
                <a:cs typeface="Gotham Bold"/>
                <a:sym typeface="Gotham Bold"/>
              </a:rPr>
              <a:t>Partenariats &amp; Objectifs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Porté par la Communauté d’Agglomération Roissy Pays de France en partenariat avec CY Cergy Paris Université.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Objectifs : inclusion numérique, soutien à l'entrepreneuriat, montée en compétences numériques, et développement de l'innovation locale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80946" y="1533843"/>
            <a:ext cx="603155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498A"/>
                </a:solidFill>
                <a:latin typeface="Gotham"/>
                <a:ea typeface="Gotham"/>
                <a:cs typeface="Gotham"/>
                <a:sym typeface="Gotham"/>
              </a:rPr>
              <a:t>Un pôle d'innovation numérique à côtés de l’IUT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513480" y="4602480"/>
            <a:ext cx="11802720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i="1" dirty="0">
                <a:solidFill>
                  <a:srgbClr val="F3498A"/>
                </a:solidFill>
                <a:latin typeface="Gotham Heavy Italics"/>
                <a:ea typeface="Gotham Heavy Italics"/>
                <a:cs typeface="Gotham Heavy Italics"/>
                <a:sym typeface="Gotham Heavy Italics"/>
              </a:rPr>
              <a:t>Merci de </a:t>
            </a:r>
            <a:r>
              <a:rPr lang="en-US" sz="7200" b="1" i="1" dirty="0" err="1">
                <a:solidFill>
                  <a:srgbClr val="F3498A"/>
                </a:solidFill>
                <a:latin typeface="Gotham Heavy Italics"/>
                <a:ea typeface="Gotham Heavy Italics"/>
                <a:cs typeface="Gotham Heavy Italics"/>
                <a:sym typeface="Gotham Heavy Italics"/>
              </a:rPr>
              <a:t>votre</a:t>
            </a:r>
            <a:r>
              <a:rPr lang="en-US" sz="7200" b="1" i="1" dirty="0">
                <a:solidFill>
                  <a:srgbClr val="F3498A"/>
                </a:solidFill>
                <a:latin typeface="Gotham Heavy Italics"/>
                <a:ea typeface="Gotham Heavy Italics"/>
                <a:cs typeface="Gotham Heavy Italics"/>
                <a:sym typeface="Gotham Heavy Italics"/>
              </a:rPr>
              <a:t> attention 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5846" y="9651293"/>
            <a:ext cx="2702085" cy="36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247" u="sng">
                <a:solidFill>
                  <a:srgbClr val="F3498A"/>
                </a:solidFill>
                <a:latin typeface="Gotham"/>
                <a:ea typeface="Gotham"/>
                <a:cs typeface="Gotham"/>
                <a:sym typeface="Gotham"/>
                <a:hlinkClick r:id="rId3" tooltip="https://cyiut.cyu.fr"/>
              </a:rPr>
              <a:t>https://cyiut.cyu.fr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706124" y="8638319"/>
            <a:ext cx="6091007" cy="1060599"/>
            <a:chOff x="0" y="0"/>
            <a:chExt cx="8121342" cy="1414132"/>
          </a:xfrm>
        </p:grpSpPr>
        <p:sp>
          <p:nvSpPr>
            <p:cNvPr id="6" name="Freeform 6"/>
            <p:cNvSpPr/>
            <p:nvPr/>
          </p:nvSpPr>
          <p:spPr>
            <a:xfrm>
              <a:off x="5197113" y="85675"/>
              <a:ext cx="2924230" cy="1328457"/>
            </a:xfrm>
            <a:custGeom>
              <a:avLst/>
              <a:gdLst/>
              <a:ahLst/>
              <a:cxnLst/>
              <a:rect l="l" t="t" r="r" b="b"/>
              <a:pathLst>
                <a:path w="2924230" h="1328457">
                  <a:moveTo>
                    <a:pt x="0" y="0"/>
                  </a:moveTo>
                  <a:lnTo>
                    <a:pt x="2924229" y="0"/>
                  </a:lnTo>
                  <a:lnTo>
                    <a:pt x="2924229" y="1328457"/>
                  </a:lnTo>
                  <a:lnTo>
                    <a:pt x="0" y="132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2" b="-86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4130049" cy="1414132"/>
            </a:xfrm>
            <a:custGeom>
              <a:avLst/>
              <a:gdLst/>
              <a:ahLst/>
              <a:cxnLst/>
              <a:rect l="l" t="t" r="r" b="b"/>
              <a:pathLst>
                <a:path w="4130049" h="1414132">
                  <a:moveTo>
                    <a:pt x="0" y="0"/>
                  </a:moveTo>
                  <a:lnTo>
                    <a:pt x="4130049" y="0"/>
                  </a:lnTo>
                  <a:lnTo>
                    <a:pt x="4130049" y="1414132"/>
                  </a:lnTo>
                  <a:lnTo>
                    <a:pt x="0" y="1414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07" r="-140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95846" y="8165147"/>
            <a:ext cx="504797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3498A"/>
                </a:solidFill>
                <a:latin typeface="Gotham Bold"/>
                <a:ea typeface="Gotham Bold"/>
                <a:cs typeface="Gotham Bold"/>
                <a:sym typeface="Gotham Bold"/>
              </a:rPr>
              <a:t>Site de Sarcelles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34 boulevard Henri Bergson 95200 Sarcelles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533507" y="2612370"/>
            <a:ext cx="7138278" cy="3795974"/>
            <a:chOff x="0" y="0"/>
            <a:chExt cx="1880040" cy="9997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0040" cy="999763"/>
            </a:xfrm>
            <a:custGeom>
              <a:avLst/>
              <a:gdLst/>
              <a:ahLst/>
              <a:cxnLst/>
              <a:rect l="l" t="t" r="r" b="b"/>
              <a:pathLst>
                <a:path w="1880040" h="999763">
                  <a:moveTo>
                    <a:pt x="1880040" y="499881"/>
                  </a:moveTo>
                  <a:lnTo>
                    <a:pt x="1473640" y="0"/>
                  </a:lnTo>
                  <a:lnTo>
                    <a:pt x="1473640" y="203200"/>
                  </a:lnTo>
                  <a:lnTo>
                    <a:pt x="0" y="203200"/>
                  </a:lnTo>
                  <a:lnTo>
                    <a:pt x="0" y="796563"/>
                  </a:lnTo>
                  <a:lnTo>
                    <a:pt x="1473640" y="796563"/>
                  </a:lnTo>
                  <a:lnTo>
                    <a:pt x="1473640" y="999763"/>
                  </a:lnTo>
                  <a:lnTo>
                    <a:pt x="1880040" y="499881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4625"/>
              <a:ext cx="1778440" cy="621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33507" y="6405790"/>
            <a:ext cx="8997639" cy="3881210"/>
            <a:chOff x="0" y="0"/>
            <a:chExt cx="2369748" cy="1022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9749" cy="1022212"/>
            </a:xfrm>
            <a:custGeom>
              <a:avLst/>
              <a:gdLst/>
              <a:ahLst/>
              <a:cxnLst/>
              <a:rect l="l" t="t" r="r" b="b"/>
              <a:pathLst>
                <a:path w="2369749" h="1022212">
                  <a:moveTo>
                    <a:pt x="2369749" y="511106"/>
                  </a:moveTo>
                  <a:lnTo>
                    <a:pt x="1963349" y="0"/>
                  </a:lnTo>
                  <a:lnTo>
                    <a:pt x="1963349" y="203200"/>
                  </a:lnTo>
                  <a:lnTo>
                    <a:pt x="0" y="203200"/>
                  </a:lnTo>
                  <a:lnTo>
                    <a:pt x="0" y="819012"/>
                  </a:lnTo>
                  <a:lnTo>
                    <a:pt x="1963349" y="819012"/>
                  </a:lnTo>
                  <a:lnTo>
                    <a:pt x="1963349" y="1022212"/>
                  </a:lnTo>
                  <a:lnTo>
                    <a:pt x="2369749" y="511106"/>
                  </a:lnTo>
                  <a:close/>
                </a:path>
              </a:pathLst>
            </a:custGeom>
            <a:solidFill>
              <a:srgbClr val="F3498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4625"/>
              <a:ext cx="2268148" cy="644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4178017" y="7189143"/>
            <a:ext cx="3357" cy="2326332"/>
          </a:xfrm>
          <a:prstGeom prst="line">
            <a:avLst/>
          </a:prstGeom>
          <a:ln w="28575" cap="flat">
            <a:solidFill>
              <a:srgbClr val="FF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164559" y="3381341"/>
            <a:ext cx="13458" cy="2252924"/>
          </a:xfrm>
          <a:prstGeom prst="line">
            <a:avLst/>
          </a:prstGeom>
          <a:ln w="28575" cap="flat">
            <a:solidFill>
              <a:srgbClr val="FF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507814" y="3381341"/>
            <a:ext cx="2211" cy="2252924"/>
          </a:xfrm>
          <a:prstGeom prst="line">
            <a:avLst/>
          </a:prstGeom>
          <a:ln w="28575" cap="flat">
            <a:solidFill>
              <a:srgbClr val="FF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6507197" y="7181957"/>
            <a:ext cx="618" cy="2333518"/>
          </a:xfrm>
          <a:prstGeom prst="line">
            <a:avLst/>
          </a:prstGeom>
          <a:ln w="28575" cap="flat">
            <a:solidFill>
              <a:srgbClr val="FF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8551373" y="7181957"/>
            <a:ext cx="16076" cy="2333518"/>
          </a:xfrm>
          <a:prstGeom prst="line">
            <a:avLst/>
          </a:prstGeom>
          <a:ln w="28575" cap="flat">
            <a:solidFill>
              <a:srgbClr val="FF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847228" y="2955250"/>
            <a:ext cx="3650306" cy="1694929"/>
            <a:chOff x="0" y="0"/>
            <a:chExt cx="1376165" cy="6389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6165" cy="638988"/>
            </a:xfrm>
            <a:custGeom>
              <a:avLst/>
              <a:gdLst/>
              <a:ahLst/>
              <a:cxnLst/>
              <a:rect l="l" t="t" r="r" b="b"/>
              <a:pathLst>
                <a:path w="1376165" h="638988">
                  <a:moveTo>
                    <a:pt x="1376165" y="319494"/>
                  </a:moveTo>
                  <a:lnTo>
                    <a:pt x="969765" y="0"/>
                  </a:lnTo>
                  <a:lnTo>
                    <a:pt x="969765" y="203200"/>
                  </a:lnTo>
                  <a:lnTo>
                    <a:pt x="0" y="203200"/>
                  </a:lnTo>
                  <a:lnTo>
                    <a:pt x="0" y="435788"/>
                  </a:lnTo>
                  <a:lnTo>
                    <a:pt x="969765" y="435788"/>
                  </a:lnTo>
                  <a:lnTo>
                    <a:pt x="969765" y="638988"/>
                  </a:lnTo>
                  <a:lnTo>
                    <a:pt x="1376165" y="319494"/>
                  </a:lnTo>
                  <a:close/>
                </a:path>
              </a:pathLst>
            </a:custGeom>
            <a:solidFill>
              <a:srgbClr val="FFE80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1274565" cy="28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99" b="0" i="0" u="none" strike="noStrike" kern="1200" cap="none" spc="2" normalizeH="0" baseline="0" noProof="0">
                  <a:ln>
                    <a:noFill/>
                  </a:ln>
                  <a:solidFill>
                    <a:srgbClr val="434B49"/>
                  </a:solidFill>
                  <a:effectLst/>
                  <a:uLnTx/>
                  <a:uFillTx/>
                  <a:latin typeface="Gotham Light"/>
                  <a:ea typeface="Gotham Light"/>
                  <a:cs typeface="Gotham Light"/>
                  <a:sym typeface="Gotham Light"/>
                </a:rPr>
                <a:t>Licence Pro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47228" y="4446748"/>
            <a:ext cx="5349347" cy="1694929"/>
            <a:chOff x="0" y="0"/>
            <a:chExt cx="2016703" cy="6389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16703" cy="638988"/>
            </a:xfrm>
            <a:custGeom>
              <a:avLst/>
              <a:gdLst/>
              <a:ahLst/>
              <a:cxnLst/>
              <a:rect l="l" t="t" r="r" b="b"/>
              <a:pathLst>
                <a:path w="2016703" h="638988">
                  <a:moveTo>
                    <a:pt x="2016703" y="319494"/>
                  </a:moveTo>
                  <a:lnTo>
                    <a:pt x="1610303" y="0"/>
                  </a:lnTo>
                  <a:lnTo>
                    <a:pt x="1610303" y="203200"/>
                  </a:lnTo>
                  <a:lnTo>
                    <a:pt x="0" y="203200"/>
                  </a:lnTo>
                  <a:lnTo>
                    <a:pt x="0" y="435788"/>
                  </a:lnTo>
                  <a:lnTo>
                    <a:pt x="1610303" y="435788"/>
                  </a:lnTo>
                  <a:lnTo>
                    <a:pt x="1610303" y="638988"/>
                  </a:lnTo>
                  <a:lnTo>
                    <a:pt x="2016703" y="319494"/>
                  </a:lnTo>
                  <a:close/>
                </a:path>
              </a:pathLst>
            </a:custGeom>
            <a:solidFill>
              <a:srgbClr val="FFDB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50"/>
              <a:ext cx="1915103" cy="28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99" b="0" i="0" u="none" strike="noStrike" kern="1200" cap="none" spc="2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Light"/>
                  <a:ea typeface="Gotham Light"/>
                  <a:cs typeface="Gotham Light"/>
                  <a:sym typeface="Gotham Light"/>
                </a:rPr>
                <a:t>Écoles, L3...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545395" y="9758217"/>
            <a:ext cx="532169" cy="503266"/>
          </a:xfrm>
          <a:custGeom>
            <a:avLst/>
            <a:gdLst/>
            <a:ahLst/>
            <a:cxnLst/>
            <a:rect l="l" t="t" r="r" b="b"/>
            <a:pathLst>
              <a:path w="674853" h="687748">
                <a:moveTo>
                  <a:pt x="0" y="0"/>
                </a:moveTo>
                <a:lnTo>
                  <a:pt x="674853" y="0"/>
                </a:lnTo>
                <a:lnTo>
                  <a:pt x="674853" y="687749"/>
                </a:lnTo>
                <a:lnTo>
                  <a:pt x="0" y="68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998593" y="8358935"/>
            <a:ext cx="674853" cy="687748"/>
          </a:xfrm>
          <a:custGeom>
            <a:avLst/>
            <a:gdLst/>
            <a:ahLst/>
            <a:cxnLst/>
            <a:rect l="l" t="t" r="r" b="b"/>
            <a:pathLst>
              <a:path w="674853" h="687748">
                <a:moveTo>
                  <a:pt x="0" y="0"/>
                </a:moveTo>
                <a:lnTo>
                  <a:pt x="674853" y="0"/>
                </a:lnTo>
                <a:lnTo>
                  <a:pt x="674853" y="687748"/>
                </a:lnTo>
                <a:lnTo>
                  <a:pt x="0" y="687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942960" y="4472468"/>
            <a:ext cx="674853" cy="687748"/>
          </a:xfrm>
          <a:custGeom>
            <a:avLst/>
            <a:gdLst/>
            <a:ahLst/>
            <a:cxnLst/>
            <a:rect l="l" t="t" r="r" b="b"/>
            <a:pathLst>
              <a:path w="674853" h="687748">
                <a:moveTo>
                  <a:pt x="0" y="0"/>
                </a:moveTo>
                <a:lnTo>
                  <a:pt x="674853" y="0"/>
                </a:lnTo>
                <a:lnTo>
                  <a:pt x="674853" y="687748"/>
                </a:lnTo>
                <a:lnTo>
                  <a:pt x="0" y="68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649423" y="2530738"/>
            <a:ext cx="1763446" cy="814367"/>
            <a:chOff x="0" y="0"/>
            <a:chExt cx="2351261" cy="108582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38798" cy="1085823"/>
            </a:xfrm>
            <a:custGeom>
              <a:avLst/>
              <a:gdLst/>
              <a:ahLst/>
              <a:cxnLst/>
              <a:rect l="l" t="t" r="r" b="b"/>
              <a:pathLst>
                <a:path w="838798" h="1085823">
                  <a:moveTo>
                    <a:pt x="0" y="0"/>
                  </a:moveTo>
                  <a:lnTo>
                    <a:pt x="838798" y="0"/>
                  </a:lnTo>
                  <a:lnTo>
                    <a:pt x="838798" y="1085823"/>
                  </a:lnTo>
                  <a:lnTo>
                    <a:pt x="0" y="108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38799" y="264153"/>
              <a:ext cx="1512462" cy="68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6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Gotham Bold"/>
                  <a:ea typeface="Gotham Bold"/>
                  <a:cs typeface="Gotham Bold"/>
                  <a:sym typeface="Gotham Bold"/>
                </a:rPr>
                <a:t>Insertion pro.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9707484" y="3219147"/>
            <a:ext cx="0" cy="2723004"/>
          </a:xfrm>
          <a:prstGeom prst="line">
            <a:avLst/>
          </a:prstGeom>
          <a:ln w="762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894510" y="402832"/>
            <a:ext cx="11509826" cy="165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B5492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Le B.U.T. </a:t>
            </a:r>
          </a:p>
          <a:p>
            <a:pPr marL="0" marR="0" lvl="0" indent="0" algn="ctr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B5492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Diplôme national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B5492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délivré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B5492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 par les IUT​</a:t>
            </a:r>
          </a:p>
        </p:txBody>
      </p:sp>
      <p:sp>
        <p:nvSpPr>
          <p:cNvPr id="46" name="TextBox 46"/>
          <p:cNvSpPr txBox="1"/>
          <p:nvPr/>
        </p:nvSpPr>
        <p:spPr>
          <a:xfrm rot="-5400000">
            <a:off x="917434" y="4324309"/>
            <a:ext cx="2253660" cy="43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7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Avant 2021</a:t>
            </a:r>
          </a:p>
        </p:txBody>
      </p:sp>
      <p:sp>
        <p:nvSpPr>
          <p:cNvPr id="47" name="TextBox 47"/>
          <p:cNvSpPr txBox="1"/>
          <p:nvPr/>
        </p:nvSpPr>
        <p:spPr>
          <a:xfrm rot="-5400000">
            <a:off x="800190" y="8165537"/>
            <a:ext cx="2385176" cy="43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7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/>
                <a:ea typeface="Gotham Bold"/>
                <a:cs typeface="Gotham Bold"/>
                <a:sym typeface="Gotham Bold"/>
              </a:rPr>
              <a:t>Maintenant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562634" y="4113708"/>
            <a:ext cx="1271439" cy="6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DUT</a:t>
            </a:r>
          </a:p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1ère </a:t>
            </a:r>
            <a:r>
              <a:rPr kumimoji="0" lang="en-US" sz="1838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année</a:t>
            </a:r>
            <a:endParaRPr kumimoji="0" lang="en-US" sz="1838" b="1" i="0" u="none" strike="noStrike" kern="1200" cap="none" spc="0" normalizeH="0" baseline="0" noProof="0" dirty="0">
              <a:ln>
                <a:noFill/>
              </a:ln>
              <a:solidFill>
                <a:srgbClr val="434B49"/>
              </a:solidFill>
              <a:effectLst/>
              <a:uLnTx/>
              <a:uFillTx/>
              <a:latin typeface="Gotham Light"/>
              <a:ea typeface="Gotham Light"/>
              <a:cs typeface="Gotham Light"/>
              <a:sym typeface="Gotham Ligh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789530" y="3502959"/>
            <a:ext cx="1464618" cy="6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DUT</a:t>
            </a:r>
          </a:p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2ème </a:t>
            </a:r>
            <a:r>
              <a:rPr kumimoji="0" lang="en-US" sz="1838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année</a:t>
            </a:r>
            <a:endParaRPr kumimoji="0" lang="en-US" sz="1838" b="1" i="0" u="none" strike="noStrike" kern="1200" cap="none" spc="0" normalizeH="0" baseline="0" noProof="0" dirty="0">
              <a:ln>
                <a:noFill/>
              </a:ln>
              <a:solidFill>
                <a:srgbClr val="434B49"/>
              </a:solidFill>
              <a:effectLst/>
              <a:uLnTx/>
              <a:uFillTx/>
              <a:latin typeface="Gotham Light"/>
              <a:ea typeface="Gotham Light"/>
              <a:cs typeface="Gotham Light"/>
              <a:sym typeface="Gotham Light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2573747" y="3732933"/>
            <a:ext cx="1541053" cy="163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Sélection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sur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Parcoursup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durant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la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Terminale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ou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après le BAC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590800" y="7484724"/>
            <a:ext cx="1541053" cy="164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Sélection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sur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Parcoursup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durant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la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Terminale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ou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 après le BAC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635661" y="8010260"/>
            <a:ext cx="1571635" cy="62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BUT</a:t>
            </a:r>
          </a:p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1ère </a:t>
            </a:r>
            <a:r>
              <a:rPr kumimoji="0" lang="en-US" sz="1838" b="1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année</a:t>
            </a:r>
            <a:endParaRPr kumimoji="0" lang="en-US" sz="1838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Gotham Black" pitchFamily="50" charset="0"/>
              <a:ea typeface="Gotham Light"/>
              <a:cs typeface="Gotham Light"/>
              <a:sym typeface="Gotham Ligh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819649" y="8039386"/>
            <a:ext cx="1619189" cy="62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BUT</a:t>
            </a:r>
          </a:p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2ème </a:t>
            </a:r>
            <a:r>
              <a:rPr kumimoji="0" lang="en-US" sz="1838" b="1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année</a:t>
            </a:r>
            <a:endParaRPr kumimoji="0" lang="en-US" sz="1838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Gotham Black" pitchFamily="50" charset="0"/>
              <a:ea typeface="Gotham Light"/>
              <a:cs typeface="Gotham Light"/>
              <a:sym typeface="Gotham Light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8855662" y="7484478"/>
            <a:ext cx="1782073" cy="62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BUT</a:t>
            </a:r>
          </a:p>
          <a:p>
            <a:pPr marL="0" marR="0" lvl="0" indent="0" algn="ctr" defTabSz="914400" rtl="0" eaLnBrk="1" fontAlgn="auto" latinLnBrk="0" hangingPunct="1">
              <a:lnSpc>
                <a:spcPts val="25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3ème </a:t>
            </a:r>
            <a:r>
              <a:rPr kumimoji="0" lang="en-US" sz="1838" b="1" i="0" u="none" strike="noStrike" kern="1200" cap="none" spc="0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année</a:t>
            </a:r>
            <a:endParaRPr kumimoji="0" lang="en-US" sz="1838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Gotham Black" pitchFamily="50" charset="0"/>
              <a:ea typeface="Gotham Light"/>
              <a:cs typeface="Gotham Light"/>
              <a:sym typeface="Gotham Light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7322497" y="8238614"/>
            <a:ext cx="1116342" cy="2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76" b="0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Gotham Light"/>
              <a:ea typeface="Gotham Light"/>
              <a:cs typeface="Gotham Light"/>
              <a:sym typeface="Gotham Light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9671785" y="8432310"/>
            <a:ext cx="1346313" cy="53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Obtention du B.U.T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705535" y="4502402"/>
            <a:ext cx="1116342" cy="55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34B49"/>
                </a:solidFill>
                <a:effectLst/>
                <a:uLnTx/>
                <a:uFillTx/>
                <a:latin typeface="Gotham Black" pitchFamily="50" charset="0"/>
                <a:ea typeface="Gotham Light"/>
                <a:cs typeface="Gotham Light"/>
                <a:sym typeface="Gotham Light"/>
              </a:rPr>
              <a:t>Obtention du D.U.T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18568" y="2528809"/>
            <a:ext cx="1264967" cy="44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144001" y="2528809"/>
            <a:ext cx="1286240" cy="44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228038" y="2483711"/>
            <a:ext cx="1487659" cy="44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978328" y="6410897"/>
            <a:ext cx="12052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+1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705536" y="6410897"/>
            <a:ext cx="1487050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+2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788129" y="6589967"/>
            <a:ext cx="1385820" cy="447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Light"/>
                <a:ea typeface="Gotham Light"/>
                <a:cs typeface="Gotham Light"/>
                <a:sym typeface="Gotham Light"/>
              </a:rPr>
              <a:t>BAC +3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077564" y="9710442"/>
            <a:ext cx="1904635" cy="418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Sortie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diplômante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itchFamily="50" charset="0"/>
              <a:ea typeface="Gotham Condensed Light"/>
              <a:cs typeface="Gotham Book" pitchFamily="50" charset="0"/>
              <a:sym typeface="Gotham Condensed Light"/>
            </a:endParaRPr>
          </a:p>
          <a:p>
            <a:pPr marL="0" marR="0" lvl="0" indent="0" algn="ctr" defTabSz="914400" rtl="0" eaLnBrk="1" fontAlgn="auto" latinLnBrk="0" hangingPunct="1">
              <a:lnSpc>
                <a:spcPts val="1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(D.U.T. nouvelle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formule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712362" y="6500464"/>
            <a:ext cx="2488116" cy="443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Entrées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parallèles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 sur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itchFamily="50" charset="0"/>
                <a:ea typeface="Gotham Condensed Light"/>
                <a:cs typeface="Gotham Book" pitchFamily="50" charset="0"/>
                <a:sym typeface="Gotham Condensed Light"/>
              </a:rPr>
              <a:t>sélection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itchFamily="50" charset="0"/>
              <a:ea typeface="Gotham Condensed Light"/>
              <a:cs typeface="Gotham Book" pitchFamily="50" charset="0"/>
              <a:sym typeface="Gotham Condensed Light"/>
            </a:endParaRPr>
          </a:p>
        </p:txBody>
      </p:sp>
      <p:sp>
        <p:nvSpPr>
          <p:cNvPr id="70" name="AutoShape 70"/>
          <p:cNvSpPr/>
          <p:nvPr/>
        </p:nvSpPr>
        <p:spPr>
          <a:xfrm>
            <a:off x="7705535" y="9586946"/>
            <a:ext cx="338642" cy="1792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AutoShape 71"/>
          <p:cNvSpPr/>
          <p:nvPr/>
        </p:nvSpPr>
        <p:spPr>
          <a:xfrm>
            <a:off x="8731309" y="6914312"/>
            <a:ext cx="338642" cy="1792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AutoShape 72"/>
          <p:cNvSpPr/>
          <p:nvPr/>
        </p:nvSpPr>
        <p:spPr>
          <a:xfrm>
            <a:off x="9039961" y="6896502"/>
            <a:ext cx="338642" cy="1792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233762" y="6952197"/>
            <a:ext cx="338642" cy="1792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AutoShape 74"/>
          <p:cNvSpPr/>
          <p:nvPr/>
        </p:nvSpPr>
        <p:spPr>
          <a:xfrm>
            <a:off x="7614061" y="6947987"/>
            <a:ext cx="338642" cy="1792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32">
            <a:extLst>
              <a:ext uri="{FF2B5EF4-FFF2-40B4-BE49-F238E27FC236}">
                <a16:creationId xmlns:a16="http://schemas.microsoft.com/office/drawing/2014/main" id="{303D19B7-8E90-49F5-B84D-F3AD15184BE7}"/>
              </a:ext>
            </a:extLst>
          </p:cNvPr>
          <p:cNvGrpSpPr/>
          <p:nvPr/>
        </p:nvGrpSpPr>
        <p:grpSpPr>
          <a:xfrm>
            <a:off x="11831051" y="7001785"/>
            <a:ext cx="2539582" cy="1324425"/>
            <a:chOff x="-352" y="-5432"/>
            <a:chExt cx="2241321" cy="1122309"/>
          </a:xfrm>
          <a:effectLst>
            <a:glow rad="101600">
              <a:srgbClr val="FFFF00">
                <a:alpha val="60000"/>
              </a:srgbClr>
            </a:glow>
          </a:effectLst>
        </p:grpSpPr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554A709A-4191-4194-81A0-605D22EB2B22}"/>
                </a:ext>
              </a:extLst>
            </p:cNvPr>
            <p:cNvSpPr/>
            <p:nvPr/>
          </p:nvSpPr>
          <p:spPr>
            <a:xfrm>
              <a:off x="-352" y="-5432"/>
              <a:ext cx="866984" cy="1122309"/>
            </a:xfrm>
            <a:custGeom>
              <a:avLst/>
              <a:gdLst/>
              <a:ahLst/>
              <a:cxnLst/>
              <a:rect l="l" t="t" r="r" b="b"/>
              <a:pathLst>
                <a:path w="866984" h="1122309">
                  <a:moveTo>
                    <a:pt x="0" y="0"/>
                  </a:moveTo>
                  <a:lnTo>
                    <a:pt x="866984" y="0"/>
                  </a:lnTo>
                  <a:lnTo>
                    <a:pt x="866984" y="1122309"/>
                  </a:lnTo>
                  <a:lnTo>
                    <a:pt x="0" y="1122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TextBox 34">
              <a:extLst>
                <a:ext uri="{FF2B5EF4-FFF2-40B4-BE49-F238E27FC236}">
                  <a16:creationId xmlns:a16="http://schemas.microsoft.com/office/drawing/2014/main" id="{CF31D269-8450-4B75-91F6-9A160744878A}"/>
                </a:ext>
              </a:extLst>
            </p:cNvPr>
            <p:cNvSpPr txBox="1"/>
            <p:nvPr/>
          </p:nvSpPr>
          <p:spPr>
            <a:xfrm>
              <a:off x="677684" y="307810"/>
              <a:ext cx="1563285" cy="697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1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26" b="1" i="0" u="none" strike="noStrike" kern="1200" cap="none" spc="0" normalizeH="0" baseline="0" noProof="0" dirty="0">
                  <a:ln>
                    <a:noFill/>
                  </a:ln>
                  <a:solidFill>
                    <a:srgbClr val="FB5492"/>
                  </a:solidFill>
                  <a:effectLst/>
                  <a:uLnTx/>
                  <a:uFillTx/>
                  <a:latin typeface="Gotham Bold"/>
                  <a:ea typeface="Gotham Bold"/>
                  <a:cs typeface="Gotham Bold"/>
                  <a:sym typeface="Gotham Bold"/>
                </a:rPr>
                <a:t>Insertion pro.</a:t>
              </a:r>
            </a:p>
          </p:txBody>
        </p:sp>
      </p:grpSp>
      <p:grpSp>
        <p:nvGrpSpPr>
          <p:cNvPr id="78" name="Group 38">
            <a:extLst>
              <a:ext uri="{FF2B5EF4-FFF2-40B4-BE49-F238E27FC236}">
                <a16:creationId xmlns:a16="http://schemas.microsoft.com/office/drawing/2014/main" id="{6EDFBB8C-8B6E-4DCA-BF70-9F7C5FA5F4F8}"/>
              </a:ext>
            </a:extLst>
          </p:cNvPr>
          <p:cNvGrpSpPr/>
          <p:nvPr/>
        </p:nvGrpSpPr>
        <p:grpSpPr>
          <a:xfrm>
            <a:off x="15372018" y="4788318"/>
            <a:ext cx="1763446" cy="814367"/>
            <a:chOff x="0" y="0"/>
            <a:chExt cx="2351261" cy="1085823"/>
          </a:xfrm>
        </p:grpSpPr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F17C41F0-AD0D-4A5F-BD20-B2F5B27FBD82}"/>
                </a:ext>
              </a:extLst>
            </p:cNvPr>
            <p:cNvSpPr/>
            <p:nvPr/>
          </p:nvSpPr>
          <p:spPr>
            <a:xfrm>
              <a:off x="0" y="0"/>
              <a:ext cx="838798" cy="1085823"/>
            </a:xfrm>
            <a:custGeom>
              <a:avLst/>
              <a:gdLst/>
              <a:ahLst/>
              <a:cxnLst/>
              <a:rect l="l" t="t" r="r" b="b"/>
              <a:pathLst>
                <a:path w="838798" h="1085823">
                  <a:moveTo>
                    <a:pt x="0" y="0"/>
                  </a:moveTo>
                  <a:lnTo>
                    <a:pt x="838798" y="0"/>
                  </a:lnTo>
                  <a:lnTo>
                    <a:pt x="838798" y="1085823"/>
                  </a:lnTo>
                  <a:lnTo>
                    <a:pt x="0" y="108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40">
              <a:extLst>
                <a:ext uri="{FF2B5EF4-FFF2-40B4-BE49-F238E27FC236}">
                  <a16:creationId xmlns:a16="http://schemas.microsoft.com/office/drawing/2014/main" id="{53AA86A1-766A-4B6C-94ED-369581DF463B}"/>
                </a:ext>
              </a:extLst>
            </p:cNvPr>
            <p:cNvSpPr txBox="1"/>
            <p:nvPr/>
          </p:nvSpPr>
          <p:spPr>
            <a:xfrm>
              <a:off x="838799" y="264153"/>
              <a:ext cx="1512462" cy="68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6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Gotham Bold"/>
                  <a:ea typeface="Gotham Bold"/>
                  <a:cs typeface="Gotham Bold"/>
                  <a:sym typeface="Gotham Bold"/>
                </a:rPr>
                <a:t>Insertion pro.</a:t>
              </a:r>
            </a:p>
          </p:txBody>
        </p:sp>
      </p:grpSp>
      <p:grpSp>
        <p:nvGrpSpPr>
          <p:cNvPr id="81" name="Group 17">
            <a:extLst>
              <a:ext uri="{FF2B5EF4-FFF2-40B4-BE49-F238E27FC236}">
                <a16:creationId xmlns:a16="http://schemas.microsoft.com/office/drawing/2014/main" id="{0F0AF84A-6C7B-4707-A438-D75F63FD618A}"/>
              </a:ext>
            </a:extLst>
          </p:cNvPr>
          <p:cNvGrpSpPr/>
          <p:nvPr/>
        </p:nvGrpSpPr>
        <p:grpSpPr>
          <a:xfrm>
            <a:off x="11691291" y="8493283"/>
            <a:ext cx="3680962" cy="1643111"/>
            <a:chOff x="0" y="0"/>
            <a:chExt cx="2016703" cy="638988"/>
          </a:xfrm>
        </p:grpSpPr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969BF7AC-6FC8-4C2B-82E8-BED6DD8CAF65}"/>
                </a:ext>
              </a:extLst>
            </p:cNvPr>
            <p:cNvSpPr/>
            <p:nvPr/>
          </p:nvSpPr>
          <p:spPr>
            <a:xfrm>
              <a:off x="0" y="0"/>
              <a:ext cx="2016703" cy="638988"/>
            </a:xfrm>
            <a:custGeom>
              <a:avLst/>
              <a:gdLst/>
              <a:ahLst/>
              <a:cxnLst/>
              <a:rect l="l" t="t" r="r" b="b"/>
              <a:pathLst>
                <a:path w="2016703" h="638988">
                  <a:moveTo>
                    <a:pt x="2016703" y="319494"/>
                  </a:moveTo>
                  <a:lnTo>
                    <a:pt x="1610303" y="0"/>
                  </a:lnTo>
                  <a:lnTo>
                    <a:pt x="1610303" y="203200"/>
                  </a:lnTo>
                  <a:lnTo>
                    <a:pt x="0" y="203200"/>
                  </a:lnTo>
                  <a:lnTo>
                    <a:pt x="0" y="435788"/>
                  </a:lnTo>
                  <a:lnTo>
                    <a:pt x="1610303" y="435788"/>
                  </a:lnTo>
                  <a:lnTo>
                    <a:pt x="1610303" y="638988"/>
                  </a:lnTo>
                  <a:lnTo>
                    <a:pt x="2016703" y="319494"/>
                  </a:lnTo>
                  <a:close/>
                </a:path>
              </a:pathLst>
            </a:custGeom>
            <a:solidFill>
              <a:srgbClr val="FFDB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19">
              <a:extLst>
                <a:ext uri="{FF2B5EF4-FFF2-40B4-BE49-F238E27FC236}">
                  <a16:creationId xmlns:a16="http://schemas.microsoft.com/office/drawing/2014/main" id="{B8F1D32C-31CC-4A35-B565-7A1903292544}"/>
                </a:ext>
              </a:extLst>
            </p:cNvPr>
            <p:cNvSpPr txBox="1"/>
            <p:nvPr/>
          </p:nvSpPr>
          <p:spPr>
            <a:xfrm>
              <a:off x="0" y="146050"/>
              <a:ext cx="1915103" cy="28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99" b="0" i="0" u="none" strike="noStrike" kern="1200" cap="none" spc="2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Light"/>
                  <a:ea typeface="Gotham Light"/>
                  <a:cs typeface="Gotham Light"/>
                  <a:sym typeface="Gotham Light"/>
                </a:rPr>
                <a:t>Écoles, Master...</a:t>
              </a:r>
            </a:p>
          </p:txBody>
        </p:sp>
      </p:grpSp>
      <p:grpSp>
        <p:nvGrpSpPr>
          <p:cNvPr id="84" name="Group 38">
            <a:extLst>
              <a:ext uri="{FF2B5EF4-FFF2-40B4-BE49-F238E27FC236}">
                <a16:creationId xmlns:a16="http://schemas.microsoft.com/office/drawing/2014/main" id="{313C2D1D-EEEB-456A-888E-526AE97B3E09}"/>
              </a:ext>
            </a:extLst>
          </p:cNvPr>
          <p:cNvGrpSpPr/>
          <p:nvPr/>
        </p:nvGrpSpPr>
        <p:grpSpPr>
          <a:xfrm>
            <a:off x="13794879" y="3391548"/>
            <a:ext cx="1763446" cy="814367"/>
            <a:chOff x="0" y="3792"/>
            <a:chExt cx="2351261" cy="1085823"/>
          </a:xfrm>
        </p:grpSpPr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43E7D687-9E37-4BEA-93AF-6A1561336CD3}"/>
                </a:ext>
              </a:extLst>
            </p:cNvPr>
            <p:cNvSpPr/>
            <p:nvPr/>
          </p:nvSpPr>
          <p:spPr>
            <a:xfrm>
              <a:off x="0" y="3792"/>
              <a:ext cx="838799" cy="1085823"/>
            </a:xfrm>
            <a:custGeom>
              <a:avLst/>
              <a:gdLst/>
              <a:ahLst/>
              <a:cxnLst/>
              <a:rect l="l" t="t" r="r" b="b"/>
              <a:pathLst>
                <a:path w="838798" h="1085823">
                  <a:moveTo>
                    <a:pt x="0" y="0"/>
                  </a:moveTo>
                  <a:lnTo>
                    <a:pt x="838798" y="0"/>
                  </a:lnTo>
                  <a:lnTo>
                    <a:pt x="838798" y="1085823"/>
                  </a:lnTo>
                  <a:lnTo>
                    <a:pt x="0" y="108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40">
              <a:extLst>
                <a:ext uri="{FF2B5EF4-FFF2-40B4-BE49-F238E27FC236}">
                  <a16:creationId xmlns:a16="http://schemas.microsoft.com/office/drawing/2014/main" id="{10862B6C-5251-4FD9-B624-FA7A2CC68596}"/>
                </a:ext>
              </a:extLst>
            </p:cNvPr>
            <p:cNvSpPr txBox="1"/>
            <p:nvPr/>
          </p:nvSpPr>
          <p:spPr>
            <a:xfrm>
              <a:off x="838799" y="264153"/>
              <a:ext cx="1512462" cy="68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6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Gotham Bold"/>
                  <a:ea typeface="Gotham Bold"/>
                  <a:cs typeface="Gotham Bold"/>
                  <a:sym typeface="Gotham Bold"/>
                </a:rPr>
                <a:t>Insertion pro.</a:t>
              </a:r>
            </a:p>
          </p:txBody>
        </p:sp>
      </p:grpSp>
      <p:grpSp>
        <p:nvGrpSpPr>
          <p:cNvPr id="87" name="Group 38">
            <a:extLst>
              <a:ext uri="{FF2B5EF4-FFF2-40B4-BE49-F238E27FC236}">
                <a16:creationId xmlns:a16="http://schemas.microsoft.com/office/drawing/2014/main" id="{24AE27E7-07E4-4873-BD96-A09A446794D8}"/>
              </a:ext>
            </a:extLst>
          </p:cNvPr>
          <p:cNvGrpSpPr/>
          <p:nvPr/>
        </p:nvGrpSpPr>
        <p:grpSpPr>
          <a:xfrm>
            <a:off x="15629693" y="8702833"/>
            <a:ext cx="1763446" cy="814367"/>
            <a:chOff x="0" y="0"/>
            <a:chExt cx="2351261" cy="1085823"/>
          </a:xfrm>
        </p:grpSpPr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66CADC54-94AA-479B-80B8-69BC0DD304AE}"/>
                </a:ext>
              </a:extLst>
            </p:cNvPr>
            <p:cNvSpPr/>
            <p:nvPr/>
          </p:nvSpPr>
          <p:spPr>
            <a:xfrm>
              <a:off x="0" y="0"/>
              <a:ext cx="838798" cy="1085823"/>
            </a:xfrm>
            <a:custGeom>
              <a:avLst/>
              <a:gdLst/>
              <a:ahLst/>
              <a:cxnLst/>
              <a:rect l="l" t="t" r="r" b="b"/>
              <a:pathLst>
                <a:path w="838798" h="1085823">
                  <a:moveTo>
                    <a:pt x="0" y="0"/>
                  </a:moveTo>
                  <a:lnTo>
                    <a:pt x="838798" y="0"/>
                  </a:lnTo>
                  <a:lnTo>
                    <a:pt x="838798" y="1085823"/>
                  </a:lnTo>
                  <a:lnTo>
                    <a:pt x="0" y="108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40">
              <a:extLst>
                <a:ext uri="{FF2B5EF4-FFF2-40B4-BE49-F238E27FC236}">
                  <a16:creationId xmlns:a16="http://schemas.microsoft.com/office/drawing/2014/main" id="{20A449F2-FC04-4311-B75B-9232D752713B}"/>
                </a:ext>
              </a:extLst>
            </p:cNvPr>
            <p:cNvSpPr txBox="1"/>
            <p:nvPr/>
          </p:nvSpPr>
          <p:spPr>
            <a:xfrm>
              <a:off x="838799" y="264153"/>
              <a:ext cx="1512462" cy="68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6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Gotham Bold"/>
                  <a:ea typeface="Gotham Bold"/>
                  <a:cs typeface="Gotham Bold"/>
                  <a:sym typeface="Gotham Bold"/>
                </a:rPr>
                <a:t>Insertion pro.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79702" y="633899"/>
            <a:ext cx="8190375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Nos sites de 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12276" y="2007552"/>
            <a:ext cx="8832864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2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4 sites de formation dans le Val d'Oise:</a:t>
            </a:r>
          </a:p>
        </p:txBody>
      </p:sp>
      <p:sp>
        <p:nvSpPr>
          <p:cNvPr id="6" name="Freeform 6"/>
          <p:cNvSpPr/>
          <p:nvPr/>
        </p:nvSpPr>
        <p:spPr>
          <a:xfrm>
            <a:off x="4297862" y="2903775"/>
            <a:ext cx="9692276" cy="6529533"/>
          </a:xfrm>
          <a:custGeom>
            <a:avLst/>
            <a:gdLst/>
            <a:ahLst/>
            <a:cxnLst/>
            <a:rect l="l" t="t" r="r" b="b"/>
            <a:pathLst>
              <a:path w="9692276" h="6529533">
                <a:moveTo>
                  <a:pt x="0" y="0"/>
                </a:moveTo>
                <a:lnTo>
                  <a:pt x="9692276" y="0"/>
                </a:lnTo>
                <a:lnTo>
                  <a:pt x="9692276" y="6529534"/>
                </a:lnTo>
                <a:lnTo>
                  <a:pt x="0" y="652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657328" y="3094778"/>
            <a:ext cx="3494564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13">
                <a:solidFill>
                  <a:srgbClr val="F6EBEE"/>
                </a:solidFill>
                <a:latin typeface="Calibri (MS)"/>
                <a:ea typeface="Calibri (MS)"/>
                <a:cs typeface="Calibri (MS)"/>
                <a:sym typeface="Calibri (MS)"/>
              </a:rPr>
              <a:t>Pontoise - Saint-Martin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4840" y="3713482"/>
            <a:ext cx="1514872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5B1D25"/>
                </a:solidFill>
                <a:latin typeface="Nunito"/>
                <a:ea typeface="Nunito"/>
                <a:cs typeface="Nunito"/>
                <a:sym typeface="Nunito"/>
              </a:rPr>
              <a:t>GB / TC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17755" y="3179378"/>
            <a:ext cx="3836412" cy="71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400" spc="158" dirty="0">
                <a:solidFill>
                  <a:srgbClr val="F6EBEE"/>
                </a:solidFill>
                <a:latin typeface="Calibri (MS)"/>
                <a:ea typeface="Calibri (MS)"/>
                <a:cs typeface="Calibri (MS)"/>
                <a:sym typeface="Calibri (MS)"/>
              </a:rPr>
              <a:t>Sarcelles</a:t>
            </a:r>
          </a:p>
          <a:p>
            <a:pPr algn="l">
              <a:lnSpc>
                <a:spcPts val="2721"/>
              </a:lnSpc>
            </a:pPr>
            <a:r>
              <a:rPr lang="en-US" sz="2100" spc="455" dirty="0">
                <a:solidFill>
                  <a:srgbClr val="6E1A26"/>
                </a:solidFill>
                <a:latin typeface="Calibri (MS)"/>
                <a:ea typeface="Calibri (MS)"/>
                <a:cs typeface="Calibri (MS)"/>
                <a:sym typeface="Calibri (MS)"/>
              </a:rPr>
              <a:t>MMI / TC /GEII/ MT2E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14741" y="8333205"/>
            <a:ext cx="2925042" cy="7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400" spc="112" dirty="0">
                <a:solidFill>
                  <a:srgbClr val="F6EBEE"/>
                </a:solidFill>
                <a:latin typeface="Calibri (MS)"/>
                <a:ea typeface="Calibri (MS)"/>
                <a:cs typeface="Calibri (MS)"/>
                <a:sym typeface="Calibri (MS)"/>
              </a:rPr>
              <a:t>Neuville-sur-Oise</a:t>
            </a:r>
          </a:p>
          <a:p>
            <a:pPr algn="l">
              <a:lnSpc>
                <a:spcPts val="2853"/>
              </a:lnSpc>
            </a:pPr>
            <a:r>
              <a:rPr lang="en-US" sz="2100" spc="260" dirty="0">
                <a:solidFill>
                  <a:srgbClr val="691825"/>
                </a:solidFill>
                <a:latin typeface="Rosario"/>
                <a:ea typeface="Rosario"/>
                <a:cs typeface="Rosario"/>
                <a:sym typeface="Rosario"/>
              </a:rPr>
              <a:t>GEII / GC-CD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4256" y="5483267"/>
            <a:ext cx="1476375" cy="37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FEF7FB"/>
                </a:solidFill>
                <a:latin typeface="Nourd Bold"/>
                <a:ea typeface="Nourd Bold"/>
                <a:cs typeface="Nourd Bold"/>
                <a:sym typeface="Nourd Bold"/>
              </a:rPr>
              <a:t>Val-d'Oise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4092" y="8342730"/>
            <a:ext cx="1936299" cy="77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5"/>
              </a:lnSpc>
            </a:pPr>
            <a:r>
              <a:rPr lang="en-US" sz="2400" spc="146">
                <a:solidFill>
                  <a:srgbClr val="F6EBEE"/>
                </a:solidFill>
                <a:latin typeface="Calibri (MS)"/>
                <a:ea typeface="Calibri (MS)"/>
                <a:cs typeface="Calibri (MS)"/>
                <a:sym typeface="Calibri (MS)"/>
              </a:rPr>
              <a:t>Argenteuil</a:t>
            </a:r>
          </a:p>
          <a:p>
            <a:pPr algn="just">
              <a:lnSpc>
                <a:spcPts val="2769"/>
              </a:lnSpc>
            </a:pPr>
            <a:r>
              <a:rPr lang="en-US" sz="2100" spc="212">
                <a:solidFill>
                  <a:srgbClr val="5F141D"/>
                </a:solidFill>
                <a:latin typeface="Rosario"/>
                <a:ea typeface="Rosario"/>
                <a:cs typeface="Rosario"/>
                <a:sym typeface="Rosario"/>
              </a:rPr>
              <a:t>QLIO / MLT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742636" y="3051309"/>
            <a:ext cx="13411764" cy="2580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Formation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publique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3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ans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grade </a:t>
            </a:r>
            <a:r>
              <a:rPr lang="en-US" sz="2400" b="1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Licence</a:t>
            </a:r>
            <a:r>
              <a:rPr lang="en-US" sz="2400" b="1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professionnelle</a:t>
            </a:r>
            <a:r>
              <a:rPr lang="en-US" sz="2400" b="1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système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européen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LMD)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fr-FR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Accessible via </a:t>
            </a:r>
            <a:r>
              <a:rPr lang="fr-FR" sz="2400" b="1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Parcoursup</a:t>
            </a:r>
            <a:r>
              <a:rPr lang="fr-FR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- Plus de 2500 demandes / an pour 56 places</a:t>
            </a:r>
            <a:endParaRPr lang="en-US" sz="24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fr-FR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Formation de 2 000 heures sur 3 ans, dont 200 heures de projets.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Pédagogie</a:t>
            </a:r>
            <a:r>
              <a:rPr lang="en-US" sz="2400" b="1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par </a:t>
            </a:r>
            <a:r>
              <a:rPr lang="en-US" sz="2400" b="1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compétences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axée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sur la pratique (&gt;50% TP, SAÉ,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projets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tutorés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Stage de 10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semaines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2e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année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alternance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obligatoire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3e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année</a:t>
            </a:r>
            <a:endParaRPr lang="en-US" sz="24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971800" y="6515100"/>
            <a:ext cx="9053429" cy="1457526"/>
            <a:chOff x="-1" y="-66675"/>
            <a:chExt cx="12071239" cy="194336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474019" cy="708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 err="1">
                  <a:solidFill>
                    <a:srgbClr val="FB5492"/>
                  </a:solidFill>
                  <a:latin typeface="Gotham Bold" panose="020B0604020202020204" charset="0"/>
                  <a:ea typeface="Gotham"/>
                  <a:cs typeface="Gotham Bold" panose="020B0604020202020204" charset="0"/>
                  <a:sym typeface="Gotham"/>
                </a:rPr>
                <a:t>Parcours</a:t>
              </a:r>
              <a:r>
                <a:rPr lang="en-US" sz="3200" b="1" dirty="0">
                  <a:solidFill>
                    <a:srgbClr val="FB5492"/>
                  </a:solidFill>
                  <a:latin typeface="Gotham Bold" panose="020B0604020202020204" charset="0"/>
                  <a:ea typeface="Gotham"/>
                  <a:cs typeface="Gotham Bold" panose="020B0604020202020204" charset="0"/>
                  <a:sym typeface="Gotham"/>
                </a:rPr>
                <a:t> </a:t>
              </a:r>
              <a:r>
                <a:rPr lang="en-US" sz="3200" b="1" dirty="0" err="1">
                  <a:solidFill>
                    <a:srgbClr val="FB5492"/>
                  </a:solidFill>
                  <a:latin typeface="Gotham Bold" panose="020B0604020202020204" charset="0"/>
                  <a:ea typeface="Gotham"/>
                  <a:cs typeface="Gotham Bold" panose="020B0604020202020204" charset="0"/>
                  <a:sym typeface="Gotham"/>
                </a:rPr>
                <a:t>proposés</a:t>
              </a:r>
              <a:r>
                <a:rPr lang="en-US" sz="3200" b="1" dirty="0">
                  <a:solidFill>
                    <a:srgbClr val="FB5492"/>
                  </a:solidFill>
                  <a:latin typeface="Gotham Bold" panose="020B0604020202020204" charset="0"/>
                  <a:ea typeface="Gotham"/>
                  <a:cs typeface="Gotham Bold" panose="020B0604020202020204" charset="0"/>
                  <a:sym typeface="Gotham"/>
                </a:rPr>
                <a:t>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760832"/>
              <a:ext cx="12071239" cy="11158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Création numérique</a:t>
              </a:r>
            </a:p>
            <a:p>
              <a:pPr marL="342900" indent="-342900" algn="l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Développement web </a:t>
              </a:r>
              <a:r>
                <a:rPr lang="fr-FR" sz="240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et dispositifs </a:t>
              </a:r>
              <a:r>
                <a:rPr lang="fr-FR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interactifs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03F342C-4D1D-4ED6-989F-CF356F4FC24B}"/>
              </a:ext>
            </a:extLst>
          </p:cNvPr>
          <p:cNvSpPr txBox="1"/>
          <p:nvPr/>
        </p:nvSpPr>
        <p:spPr>
          <a:xfrm>
            <a:off x="5161623" y="655289"/>
            <a:ext cx="10668000" cy="179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fr-FR" sz="5199" b="1" dirty="0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Le BUT Métiers du multimédia et de l'internet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0" y="6563088"/>
            <a:ext cx="9400533" cy="25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Programmation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et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intégration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développement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web.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Graphisme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et UX / UI design.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Marketing.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Stratégie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et communication numérique.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Audiovisuel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motion et sound design.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Gestion de </a:t>
            </a:r>
            <a:r>
              <a:rPr lang="en-US" sz="24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projet</a:t>
            </a:r>
            <a:r>
              <a:rPr lang="en-US" sz="24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numérique.</a:t>
            </a:r>
          </a:p>
          <a:p>
            <a:pPr algn="l">
              <a:lnSpc>
                <a:spcPts val="2520"/>
              </a:lnSpc>
            </a:pPr>
            <a:endParaRPr lang="en-US" sz="26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52F746B-FD3B-4A64-84B6-A5C4B2DFE72B}"/>
              </a:ext>
            </a:extLst>
          </p:cNvPr>
          <p:cNvGrpSpPr/>
          <p:nvPr/>
        </p:nvGrpSpPr>
        <p:grpSpPr>
          <a:xfrm>
            <a:off x="3276600" y="2450848"/>
            <a:ext cx="9564715" cy="2619454"/>
            <a:chOff x="3849112" y="1753870"/>
            <a:chExt cx="9564715" cy="2619454"/>
          </a:xfrm>
        </p:grpSpPr>
        <p:sp>
          <p:nvSpPr>
            <p:cNvPr id="3" name="TextBox 3"/>
            <p:cNvSpPr txBox="1"/>
            <p:nvPr/>
          </p:nvSpPr>
          <p:spPr>
            <a:xfrm>
              <a:off x="3849112" y="2526665"/>
              <a:ext cx="9564715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Former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en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3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ans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des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techniciens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capables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concevoir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réaliser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et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déployer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des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produits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et services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multimédias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en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utilisant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les technologies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numériques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en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leur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fournissant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une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solide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base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théorique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une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expertise pratique et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une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compréhension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approfondie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des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dernières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avancées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technologiques</a:t>
              </a:r>
              <a:r>
                <a:rPr lang="en-US" sz="2400" dirty="0">
                  <a:solidFill>
                    <a:srgbClr val="000000"/>
                  </a:solidFill>
                  <a:latin typeface="Gotham Light"/>
                  <a:ea typeface="Gotham Light"/>
                  <a:cs typeface="Gotham Light"/>
                  <a:sym typeface="Gotham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849112" y="1753870"/>
              <a:ext cx="2492738" cy="500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3600" u="sng" dirty="0" err="1">
                  <a:solidFill>
                    <a:srgbClr val="FB5492"/>
                  </a:solidFill>
                  <a:latin typeface="Gotham Bold" panose="020B0604020202020204" charset="0"/>
                  <a:cs typeface="Gotham Bold" panose="020B0604020202020204" charset="0"/>
                  <a:sym typeface="Gotham"/>
                </a:rPr>
                <a:t>Objectifs</a:t>
              </a:r>
              <a:r>
                <a:rPr lang="en-US" sz="4000" u="sng" dirty="0">
                  <a:solidFill>
                    <a:srgbClr val="FB5492"/>
                  </a:solidFill>
                  <a:latin typeface="Gotham Bold" panose="020B0604020202020204" charset="0"/>
                  <a:cs typeface="Gotham Bold" panose="020B0604020202020204" charset="0"/>
                  <a:sym typeface="Gotham"/>
                </a:rPr>
                <a:t>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48000" y="5749102"/>
            <a:ext cx="323748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600" u="sng" dirty="0" err="1">
                <a:solidFill>
                  <a:srgbClr val="FB5492"/>
                </a:solidFill>
                <a:latin typeface="Gotham Bold" panose="020B0604020202020204" charset="0"/>
                <a:cs typeface="Gotham Bold" panose="020B0604020202020204" charset="0"/>
                <a:sym typeface="Gotham"/>
              </a:rPr>
              <a:t>Programme</a:t>
            </a:r>
            <a:r>
              <a:rPr lang="en-US" sz="3600" u="sng" dirty="0">
                <a:solidFill>
                  <a:srgbClr val="FB5492"/>
                </a:solidFill>
                <a:latin typeface="Gotham Bold" panose="020B0604020202020204" charset="0"/>
                <a:cs typeface="Gotham Bold" panose="020B0604020202020204" charset="0"/>
                <a:sym typeface="Gotham"/>
              </a:rPr>
              <a:t>: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3B8306-FB36-0B0C-2B14-FB5D72EC5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56B23EB6-5B27-4F5A-B7DB-9956A0C6674F}"/>
              </a:ext>
            </a:extLst>
          </p:cNvPr>
          <p:cNvGrpSpPr/>
          <p:nvPr/>
        </p:nvGrpSpPr>
        <p:grpSpPr>
          <a:xfrm>
            <a:off x="13030200" y="3689872"/>
            <a:ext cx="3787006" cy="4141512"/>
            <a:chOff x="0" y="0"/>
            <a:chExt cx="5049341" cy="5522016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5395C291-640C-4BEA-B89E-BE665BC87BD2}"/>
                </a:ext>
              </a:extLst>
            </p:cNvPr>
            <p:cNvGrpSpPr/>
            <p:nvPr/>
          </p:nvGrpSpPr>
          <p:grpSpPr>
            <a:xfrm>
              <a:off x="0" y="0"/>
              <a:ext cx="5049341" cy="5049341"/>
              <a:chOff x="0" y="0"/>
              <a:chExt cx="812800" cy="8128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4BEB7E88-59A2-4A95-B250-8400C53620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r="-50000"/>
                </a:stretch>
              </a:blipFill>
              <a:ln w="28575">
                <a:solidFill>
                  <a:srgbClr val="FB5492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E445920-A78F-4B7A-BD50-C9A1AB1681E0}"/>
                </a:ext>
              </a:extLst>
            </p:cNvPr>
            <p:cNvSpPr/>
            <p:nvPr/>
          </p:nvSpPr>
          <p:spPr>
            <a:xfrm rot="5400000">
              <a:off x="2947426" y="3420102"/>
              <a:ext cx="2118379" cy="2085450"/>
            </a:xfrm>
            <a:custGeom>
              <a:avLst/>
              <a:gdLst/>
              <a:ahLst/>
              <a:cxnLst/>
              <a:rect l="l" t="t" r="r" b="b"/>
              <a:pathLst>
                <a:path w="2118379" h="2085450">
                  <a:moveTo>
                    <a:pt x="0" y="0"/>
                  </a:moveTo>
                  <a:lnTo>
                    <a:pt x="2118379" y="0"/>
                  </a:lnTo>
                  <a:lnTo>
                    <a:pt x="2118379" y="2085450"/>
                  </a:lnTo>
                  <a:lnTo>
                    <a:pt x="0" y="208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115800" y="3081033"/>
            <a:ext cx="5462414" cy="2179936"/>
            <a:chOff x="0" y="0"/>
            <a:chExt cx="830911" cy="3377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0911" cy="337729"/>
            </a:xfrm>
            <a:custGeom>
              <a:avLst/>
              <a:gdLst/>
              <a:ahLst/>
              <a:cxnLst/>
              <a:rect l="l" t="t" r="r" b="b"/>
              <a:pathLst>
                <a:path w="830911" h="337729">
                  <a:moveTo>
                    <a:pt x="0" y="0"/>
                  </a:moveTo>
                  <a:lnTo>
                    <a:pt x="830911" y="0"/>
                  </a:lnTo>
                  <a:lnTo>
                    <a:pt x="830911" y="337729"/>
                  </a:lnTo>
                  <a:lnTo>
                    <a:pt x="0" y="337729"/>
                  </a:lnTo>
                  <a:close/>
                </a:path>
              </a:pathLst>
            </a:custGeom>
            <a:blipFill>
              <a:blip r:embed="rId2"/>
              <a:stretch>
                <a:fillRect t="-11580" b="-52335"/>
              </a:stretch>
            </a:blipFill>
            <a:ln w="38100" cap="sq">
              <a:solidFill>
                <a:srgbClr val="FB549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00600" y="923925"/>
            <a:ext cx="10270137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Formation </a:t>
            </a:r>
            <a:r>
              <a:rPr lang="en-US" sz="5199" b="1" dirty="0" err="1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professionnalisante</a:t>
            </a:r>
            <a:endParaRPr lang="en-US" sz="5199" b="1" dirty="0">
              <a:solidFill>
                <a:srgbClr val="FB5492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38400" y="8433495"/>
            <a:ext cx="118866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Le BUT MMI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permet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également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une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poursuite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d’études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master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ou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école </a:t>
            </a:r>
            <a:r>
              <a:rPr lang="en-US" sz="240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spécialisée,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France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ou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 à </a:t>
            </a:r>
            <a:r>
              <a:rPr lang="en-US" sz="2400" dirty="0" err="1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l’étranger</a:t>
            </a:r>
            <a:r>
              <a:rPr lang="en-US" sz="2400" dirty="0">
                <a:solidFill>
                  <a:srgbClr val="000000"/>
                </a:solidFill>
                <a:latin typeface="Gotham Book" pitchFamily="50" charset="0"/>
                <a:ea typeface="Gotham"/>
                <a:cs typeface="Gotham Book" pitchFamily="50" charset="0"/>
                <a:sym typeface="Gotha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0400" y="2423084"/>
            <a:ext cx="391388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u="sng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Débouchés</a:t>
            </a:r>
            <a:r>
              <a:rPr lang="en-US" sz="2799" u="sng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799" u="sng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possibles</a:t>
            </a:r>
            <a:r>
              <a:rPr lang="en-US" sz="2799" u="sng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3127771"/>
            <a:ext cx="5149222" cy="254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Chargé(e) de communication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Community manager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Responsable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marketing digital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Rédacteur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(trice) web / Content manager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Consultant(e)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stratégie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digitale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Chef(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fe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) de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projet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communication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Relation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presse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ou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publicitaire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58200" y="3058196"/>
            <a:ext cx="3276600" cy="1905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Webdesigner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UX/UI designer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Infographiste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Motion designer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Graphiste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Illustrateur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digital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5766790"/>
            <a:ext cx="5149222" cy="157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Développeur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front-end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Développeuse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back-end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Intégratrice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web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Développeur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d’applications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mobiles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Responsable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technique 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2761" y="5127374"/>
            <a:ext cx="6374246" cy="157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Monteuse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vidéo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Réalisatrice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contenus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multimédias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Créateur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contenus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audiovisuels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Sound designer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Technicienne</a:t>
            </a:r>
            <a:r>
              <a:rPr lang="en-US" sz="20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audiovisuel</a:t>
            </a:r>
            <a:endParaRPr lang="en-US" sz="20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881090" y="768156"/>
            <a:ext cx="9520710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Formation </a:t>
            </a:r>
            <a:r>
              <a:rPr lang="en-US" sz="5199" b="1" dirty="0" err="1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multidisciplinaire</a:t>
            </a:r>
            <a:endParaRPr lang="en-US" sz="5199" b="1" dirty="0">
              <a:solidFill>
                <a:srgbClr val="FB5492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70737" y="8818620"/>
            <a:ext cx="1726394" cy="797820"/>
          </a:xfrm>
          <a:custGeom>
            <a:avLst/>
            <a:gdLst/>
            <a:ahLst/>
            <a:cxnLst/>
            <a:rect l="l" t="t" r="r" b="b"/>
            <a:pathLst>
              <a:path w="1726394" h="797820">
                <a:moveTo>
                  <a:pt x="0" y="0"/>
                </a:moveTo>
                <a:lnTo>
                  <a:pt x="1726393" y="0"/>
                </a:lnTo>
                <a:lnTo>
                  <a:pt x="1726393" y="797820"/>
                </a:lnTo>
                <a:lnTo>
                  <a:pt x="0" y="79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824574" y="1840742"/>
            <a:ext cx="6926883" cy="1975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u="sng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Beaucoup de matières </a:t>
            </a:r>
            <a:r>
              <a:rPr lang="en-US" sz="2199" u="sng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sont</a:t>
            </a:r>
            <a:r>
              <a:rPr lang="en-US" sz="2199" u="sng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199" u="sng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abordées</a:t>
            </a:r>
            <a:r>
              <a:rPr lang="en-US" sz="2199" u="sng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 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Programmation</a:t>
            </a:r>
            <a:r>
              <a:rPr lang="en-US" sz="18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web (HTML/PHP...)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Graphisme</a:t>
            </a:r>
            <a:r>
              <a:rPr lang="en-US" sz="18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/ Design </a:t>
            </a:r>
            <a:r>
              <a:rPr lang="en-US" sz="18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d'expérience</a:t>
            </a:r>
            <a:r>
              <a:rPr lang="en-US" sz="18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(UX)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Marketing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Audiovisuel</a:t>
            </a:r>
            <a:endParaRPr lang="en-US" sz="1800" dirty="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Stratégie</a:t>
            </a:r>
            <a:r>
              <a:rPr lang="en-US" sz="1800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et communication numérique...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4184440"/>
            <a:ext cx="16459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Formation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reconnue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pour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sa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polyvalence,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appréciée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des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employeurs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.</a:t>
            </a:r>
          </a:p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Son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approche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pluridisciplinaire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est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un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atout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tout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demandant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une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spécialisation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(dev,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graphisme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, com…).</a:t>
            </a:r>
          </a:p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Elle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développe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des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compétences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T (« T-shaped skills »).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24200" y="3290449"/>
            <a:ext cx="3828141" cy="8634851"/>
            <a:chOff x="174" y="-990600"/>
            <a:chExt cx="5104189" cy="11513135"/>
          </a:xfrm>
        </p:grpSpPr>
        <p:sp>
          <p:nvSpPr>
            <p:cNvPr id="8" name="TextBox 8"/>
            <p:cNvSpPr txBox="1"/>
            <p:nvPr/>
          </p:nvSpPr>
          <p:spPr>
            <a:xfrm>
              <a:off x="174" y="-990600"/>
              <a:ext cx="5104189" cy="1151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60"/>
                </a:lnSpc>
              </a:pPr>
              <a:r>
                <a:rPr lang="en-US" sz="52043" b="1" dirty="0">
                  <a:solidFill>
                    <a:srgbClr val="F3498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74" y="1623931"/>
              <a:ext cx="5104189" cy="26155"/>
            </a:xfrm>
            <a:prstGeom prst="line">
              <a:avLst/>
            </a:prstGeom>
            <a:ln w="67964" cap="flat">
              <a:solidFill>
                <a:srgbClr val="FB5492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3664702" y="3998576"/>
              <a:ext cx="0" cy="2387310"/>
            </a:xfrm>
            <a:prstGeom prst="line">
              <a:avLst/>
            </a:prstGeom>
            <a:ln w="67964" cap="flat">
              <a:solidFill>
                <a:srgbClr val="FB5492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35810" y="5952951"/>
            <a:ext cx="1023779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2014"/>
              </a:lnSpc>
              <a:buFont typeface="Arial"/>
              <a:buChar char="•"/>
            </a:pP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La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spécialisation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("barre du T")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demande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un travail personnel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en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dehors des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cours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.</a:t>
            </a:r>
          </a:p>
          <a:p>
            <a:pPr marL="388620" lvl="1" indent="-194310" algn="l">
              <a:lnSpc>
                <a:spcPts val="2014"/>
              </a:lnSpc>
              <a:buFont typeface="Arial"/>
              <a:buChar char="•"/>
            </a:pP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Cet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engagement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facilite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l’accès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aux stages, à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l’alternance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 et à </a:t>
            </a:r>
            <a:r>
              <a:rPr lang="en-US" sz="1800" spc="39" dirty="0" err="1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l’emploi</a:t>
            </a:r>
            <a:r>
              <a:rPr lang="en-US" sz="1800" spc="39" dirty="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46EC42-A91D-18B0-56C7-E3EFAF3F4881}"/>
              </a:ext>
            </a:extLst>
          </p:cNvPr>
          <p:cNvSpPr txBox="1"/>
          <p:nvPr/>
        </p:nvSpPr>
        <p:spPr>
          <a:xfrm>
            <a:off x="3824574" y="5666656"/>
            <a:ext cx="2440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FFFFFF"/>
                </a:solidFill>
                <a:effectLst/>
              </a:rPr>
              <a:t>Connaissances</a:t>
            </a:r>
            <a:endParaRPr lang="fr-FR" sz="28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870CD7-025F-7822-B332-037AD6C4E503}"/>
              </a:ext>
            </a:extLst>
          </p:cNvPr>
          <p:cNvSpPr txBox="1"/>
          <p:nvPr/>
        </p:nvSpPr>
        <p:spPr>
          <a:xfrm rot="16200000">
            <a:off x="4115212" y="7200524"/>
            <a:ext cx="1858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FFFFFF"/>
                </a:solidFill>
                <a:effectLst/>
              </a:rPr>
              <a:t>Expertise</a:t>
            </a:r>
            <a:endParaRPr lang="fr-FR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8382000" y="591772"/>
            <a:ext cx="2987451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B5492"/>
                </a:solidFill>
                <a:latin typeface="Gotham Bold"/>
                <a:ea typeface="Gotham Bold"/>
                <a:cs typeface="Gotham Bold"/>
                <a:sym typeface="Gotham Bold"/>
              </a:rPr>
              <a:t>Les SAE</a:t>
            </a:r>
          </a:p>
        </p:txBody>
      </p:sp>
      <p:sp>
        <p:nvSpPr>
          <p:cNvPr id="4" name="Freeform 4"/>
          <p:cNvSpPr/>
          <p:nvPr/>
        </p:nvSpPr>
        <p:spPr>
          <a:xfrm>
            <a:off x="15070737" y="8818620"/>
            <a:ext cx="1726394" cy="797820"/>
          </a:xfrm>
          <a:custGeom>
            <a:avLst/>
            <a:gdLst/>
            <a:ahLst/>
            <a:cxnLst/>
            <a:rect l="l" t="t" r="r" b="b"/>
            <a:pathLst>
              <a:path w="1726394" h="797820">
                <a:moveTo>
                  <a:pt x="0" y="0"/>
                </a:moveTo>
                <a:lnTo>
                  <a:pt x="1726393" y="0"/>
                </a:lnTo>
                <a:lnTo>
                  <a:pt x="1726393" y="797820"/>
                </a:lnTo>
                <a:lnTo>
                  <a:pt x="0" y="79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" r="-3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114800" y="1593850"/>
            <a:ext cx="1363980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SAÉ - Situation </a:t>
            </a:r>
            <a:r>
              <a:rPr lang="en-US" sz="2799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d'Apprentissage</a:t>
            </a:r>
            <a:r>
              <a:rPr lang="en-US" sz="2799" dirty="0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 et </a:t>
            </a:r>
            <a:r>
              <a:rPr lang="en-US" sz="2799" dirty="0" err="1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d'Évaluation</a:t>
            </a:r>
            <a:endParaRPr lang="en-US" sz="2799" dirty="0">
              <a:solidFill>
                <a:srgbClr val="FB5492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5994B1A2-C28B-06DF-F5D8-206553689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49446"/>
              </p:ext>
            </p:extLst>
          </p:nvPr>
        </p:nvGraphicFramePr>
        <p:xfrm>
          <a:off x="5257800" y="2320814"/>
          <a:ext cx="9601200" cy="6498103"/>
        </p:xfrm>
        <a:graphic>
          <a:graphicData uri="http://schemas.openxmlformats.org/drawingml/2006/table">
            <a:tbl>
              <a:tblPr/>
              <a:tblGrid>
                <a:gridCol w="2552920">
                  <a:extLst>
                    <a:ext uri="{9D8B030D-6E8A-4147-A177-3AD203B41FA5}">
                      <a16:colId xmlns:a16="http://schemas.microsoft.com/office/drawing/2014/main" val="2454954481"/>
                    </a:ext>
                  </a:extLst>
                </a:gridCol>
                <a:gridCol w="7048280">
                  <a:extLst>
                    <a:ext uri="{9D8B030D-6E8A-4147-A177-3AD203B41FA5}">
                      <a16:colId xmlns:a16="http://schemas.microsoft.com/office/drawing/2014/main" val="3028123123"/>
                    </a:ext>
                  </a:extLst>
                </a:gridCol>
              </a:tblGrid>
              <a:tr h="453532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Élément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Description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38417"/>
                  </a:ext>
                </a:extLst>
              </a:tr>
              <a:tr h="717761">
                <a:tc>
                  <a:txBody>
                    <a:bodyPr/>
                    <a:lstStyle/>
                    <a:p>
                      <a:r>
                        <a:rPr lang="fr-FR" sz="1500" b="1" dirty="0">
                          <a:effectLst/>
                        </a:rPr>
                        <a:t>Définition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Projets concrets intégrant plusieurs matières.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954212"/>
                  </a:ext>
                </a:extLst>
              </a:tr>
              <a:tr h="453532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Spécificité BUT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Méthode introduite dans tous les BUT.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473351"/>
                  </a:ext>
                </a:extLst>
              </a:tr>
              <a:tr h="720834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Objectif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Évaluer les compétences (et non uniquement les connaissances).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813987"/>
                  </a:ext>
                </a:extLst>
              </a:tr>
              <a:tr h="720834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Évaluation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L’évaluation se fait par compétences ; les notes tendent à disparaître.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33232"/>
                  </a:ext>
                </a:extLst>
              </a:tr>
              <a:tr h="453532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Fréquence (en MMI)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2 à 6 SAÉ par semestre.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365625"/>
                  </a:ext>
                </a:extLst>
              </a:tr>
              <a:tr h="818649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Thématiques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Variées selon les projets.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53747"/>
                  </a:ext>
                </a:extLst>
              </a:tr>
              <a:tr h="717761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Apprentissages Critiques (AC)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Compétences à maîtriser dans chaque SAÉ.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46723"/>
                  </a:ext>
                </a:extLst>
              </a:tr>
              <a:tr h="720834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Avis de l'étudiant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>
                          <a:effectLst/>
                        </a:rPr>
                        <a:t>L’étudiant participe à l’évaluation de ses propres apprentissages.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13047"/>
                  </a:ext>
                </a:extLst>
              </a:tr>
              <a:tr h="720834">
                <a:tc>
                  <a:txBody>
                    <a:bodyPr/>
                    <a:lstStyle/>
                    <a:p>
                      <a:r>
                        <a:rPr lang="fr-FR" sz="1500" b="1">
                          <a:effectLst/>
                        </a:rPr>
                        <a:t>Compensation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5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effectLst/>
                        </a:rPr>
                        <a:t>Les AC non validés peuvent être compensés au semestre suivant.</a:t>
                      </a:r>
                    </a:p>
                  </a:txBody>
                  <a:tcPr marL="75821" marR="75821" marT="37911" marB="37911" anchor="ctr">
                    <a:lnL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D35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51020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82372374-031F-4856-0FF5-BDC0F9223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159385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070737" y="8818620"/>
            <a:ext cx="1726394" cy="797820"/>
          </a:xfrm>
          <a:custGeom>
            <a:avLst/>
            <a:gdLst/>
            <a:ahLst/>
            <a:cxnLst/>
            <a:rect l="l" t="t" r="r" b="b"/>
            <a:pathLst>
              <a:path w="1726394" h="797820">
                <a:moveTo>
                  <a:pt x="0" y="0"/>
                </a:moveTo>
                <a:lnTo>
                  <a:pt x="1726393" y="0"/>
                </a:lnTo>
                <a:lnTo>
                  <a:pt x="1726393" y="797820"/>
                </a:lnTo>
                <a:lnTo>
                  <a:pt x="0" y="79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" r="-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0091043" y="2745726"/>
            <a:ext cx="2699914" cy="3125089"/>
            <a:chOff x="0" y="0"/>
            <a:chExt cx="3599886" cy="416678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324162" cy="332416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25046" b="-25046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5400000">
              <a:off x="1619062" y="2185962"/>
              <a:ext cx="1996339" cy="1965308"/>
            </a:xfrm>
            <a:custGeom>
              <a:avLst/>
              <a:gdLst/>
              <a:ahLst/>
              <a:cxnLst/>
              <a:rect l="l" t="t" r="r" b="b"/>
              <a:pathLst>
                <a:path w="1996339" h="1965308">
                  <a:moveTo>
                    <a:pt x="0" y="0"/>
                  </a:moveTo>
                  <a:lnTo>
                    <a:pt x="1996339" y="0"/>
                  </a:lnTo>
                  <a:lnTo>
                    <a:pt x="1996339" y="1965308"/>
                  </a:lnTo>
                  <a:lnTo>
                    <a:pt x="0" y="196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81801" y="923925"/>
            <a:ext cx="4513288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3498A"/>
                </a:solidFill>
                <a:latin typeface="Gotham Bold"/>
                <a:ea typeface="Gotham Bold"/>
                <a:cs typeface="Gotham Bold"/>
                <a:sym typeface="Gotham Bold"/>
              </a:rPr>
              <a:t>Les </a:t>
            </a:r>
            <a:r>
              <a:rPr lang="en-US" sz="5199" b="1" dirty="0" err="1">
                <a:solidFill>
                  <a:srgbClr val="F3498A"/>
                </a:solidFill>
                <a:latin typeface="Gotham Bold"/>
                <a:ea typeface="Gotham Bold"/>
                <a:cs typeface="Gotham Bold"/>
                <a:sym typeface="Gotham Bold"/>
              </a:rPr>
              <a:t>parcours</a:t>
            </a:r>
            <a:endParaRPr lang="en-US" sz="5199" b="1" dirty="0">
              <a:solidFill>
                <a:srgbClr val="F3498A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0355" y="2759968"/>
            <a:ext cx="6188268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FB5492"/>
                </a:solidFill>
                <a:latin typeface="Gotham"/>
                <a:ea typeface="Gotham"/>
                <a:cs typeface="Gotham"/>
                <a:sym typeface="Gotham"/>
              </a:rPr>
              <a:t>Deux parcours possibles en MMI 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Création numérique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Développement web et dispositifs interactifs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1797" y="3956858"/>
            <a:ext cx="6156825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La proposition des parcours est à la discrétion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des IUT. A Sarcelles, deux parcours sont dispensés. Parcours choisi à la fin du deuxième semestre (S2)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40355" y="6813790"/>
            <a:ext cx="490061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sng">
                <a:solidFill>
                  <a:srgbClr val="F3498A"/>
                </a:solidFill>
                <a:latin typeface="Gotham"/>
                <a:ea typeface="Gotham"/>
                <a:cs typeface="Gotham"/>
                <a:sym typeface="Gotham"/>
              </a:rPr>
              <a:t>Parcours attribué (à Sarcelles) en fonction 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Du nombre de places disponibles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Moyenne en S1 et S2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Comportement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 Light"/>
                <a:ea typeface="Gotham Light"/>
                <a:cs typeface="Gotham Light"/>
                <a:sym typeface="Gotham Light"/>
              </a:rPr>
              <a:t>Choix de l'étudiant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257683" y="2837623"/>
            <a:ext cx="2933470" cy="2941295"/>
            <a:chOff x="0" y="0"/>
            <a:chExt cx="3911293" cy="392172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408810" cy="340881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0992" r="-39667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-5400000">
              <a:off x="2010554" y="2020988"/>
              <a:ext cx="1915627" cy="1885851"/>
            </a:xfrm>
            <a:custGeom>
              <a:avLst/>
              <a:gdLst/>
              <a:ahLst/>
              <a:cxnLst/>
              <a:rect l="l" t="t" r="r" b="b"/>
              <a:pathLst>
                <a:path w="1915627" h="1885851">
                  <a:moveTo>
                    <a:pt x="0" y="0"/>
                  </a:moveTo>
                  <a:lnTo>
                    <a:pt x="1915627" y="0"/>
                  </a:lnTo>
                  <a:lnTo>
                    <a:pt x="1915627" y="1885850"/>
                  </a:lnTo>
                  <a:lnTo>
                    <a:pt x="0" y="188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945</Words>
  <Application>Microsoft Office PowerPoint</Application>
  <PresentationFormat>Personnalisé</PresentationFormat>
  <Paragraphs>172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6" baseType="lpstr">
      <vt:lpstr>Calibri</vt:lpstr>
      <vt:lpstr>Gotham Bold</vt:lpstr>
      <vt:lpstr>Open Sans Bold</vt:lpstr>
      <vt:lpstr>Gotham Book</vt:lpstr>
      <vt:lpstr>Gotham</vt:lpstr>
      <vt:lpstr>Arial</vt:lpstr>
      <vt:lpstr>Gotham Black</vt:lpstr>
      <vt:lpstr>Gotham Heavy Italics</vt:lpstr>
      <vt:lpstr>Calibri (MS)</vt:lpstr>
      <vt:lpstr>Nunito</vt:lpstr>
      <vt:lpstr>Rosario</vt:lpstr>
      <vt:lpstr>Gotham Light</vt:lpstr>
      <vt:lpstr>Nourd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Métiers du multimédia et de l'internet​</dc:title>
  <cp:lastModifiedBy>Annadouré ROCH</cp:lastModifiedBy>
  <cp:revision>9</cp:revision>
  <dcterms:created xsi:type="dcterms:W3CDTF">2006-08-16T00:00:00Z</dcterms:created>
  <dcterms:modified xsi:type="dcterms:W3CDTF">2026-01-19T17:44:45Z</dcterms:modified>
  <dc:identifier>DAGpLrCsFWk</dc:identifier>
</cp:coreProperties>
</file>